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95" r:id="rId2"/>
    <p:sldId id="268" r:id="rId3"/>
    <p:sldId id="301" r:id="rId4"/>
    <p:sldId id="264" r:id="rId5"/>
    <p:sldId id="303" r:id="rId6"/>
    <p:sldId id="298" r:id="rId7"/>
    <p:sldId id="304" r:id="rId8"/>
    <p:sldId id="269" r:id="rId9"/>
    <p:sldId id="319" r:id="rId10"/>
    <p:sldId id="318" r:id="rId11"/>
    <p:sldId id="305" r:id="rId12"/>
    <p:sldId id="310" r:id="rId13"/>
    <p:sldId id="306" r:id="rId14"/>
    <p:sldId id="325" r:id="rId15"/>
    <p:sldId id="314" r:id="rId16"/>
    <p:sldId id="307" r:id="rId17"/>
    <p:sldId id="321" r:id="rId18"/>
    <p:sldId id="328" r:id="rId19"/>
    <p:sldId id="315" r:id="rId20"/>
    <p:sldId id="323" r:id="rId21"/>
    <p:sldId id="329" r:id="rId22"/>
    <p:sldId id="330" r:id="rId23"/>
    <p:sldId id="331" r:id="rId24"/>
    <p:sldId id="324" r:id="rId25"/>
    <p:sldId id="308" r:id="rId26"/>
    <p:sldId id="316" r:id="rId27"/>
    <p:sldId id="309" r:id="rId28"/>
    <p:sldId id="317" r:id="rId29"/>
    <p:sldId id="335" r:id="rId30"/>
    <p:sldId id="327" r:id="rId31"/>
    <p:sldId id="326" r:id="rId32"/>
    <p:sldId id="332" r:id="rId33"/>
    <p:sldId id="333" r:id="rId34"/>
    <p:sldId id="334" r:id="rId35"/>
    <p:sldId id="282" r:id="rId36"/>
  </p:sldIdLst>
  <p:sldSz cx="12192000" cy="6858000"/>
  <p:notesSz cx="6858000" cy="9144000"/>
  <p:embeddedFontLst>
    <p:embeddedFont>
      <p:font typeface="Calibri Light" panose="020F0302020204030204" pitchFamily="34" charset="0"/>
      <p:regular r:id="rId38"/>
      <p:italic r:id="rId39"/>
    </p:embeddedFont>
    <p:embeddedFont>
      <p:font typeface="Noto Sans" panose="020B0502040504090204" pitchFamily="34" charset="0"/>
      <p:italic r:id="rId40"/>
    </p:embeddedFont>
    <p:embeddedFont>
      <p:font typeface="나눔고딕 Light" panose="020D0904000000000000" pitchFamily="50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Gowun Dodum" panose="020B0600000101010101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2104" initials="8" lastIdx="2" clrIdx="0">
    <p:extLst>
      <p:ext uri="{19B8F6BF-5375-455C-9EA6-DF929625EA0E}">
        <p15:presenceInfo xmlns:p15="http://schemas.microsoft.com/office/powerpoint/2012/main" userId="3e285b7ba237a2d7" providerId="Windows Live"/>
      </p:ext>
    </p:extLst>
  </p:cmAuthor>
  <p:cmAuthor id="2" name="권승연" initials="권" lastIdx="1" clrIdx="1">
    <p:extLst>
      <p:ext uri="{19B8F6BF-5375-455C-9EA6-DF929625EA0E}">
        <p15:presenceInfo xmlns:p15="http://schemas.microsoft.com/office/powerpoint/2012/main" userId="46999c6525dff3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DD6FB"/>
    <a:srgbClr val="68A1F6"/>
    <a:srgbClr val="8EB9F8"/>
    <a:srgbClr val="A4C7FA"/>
    <a:srgbClr val="708BAD"/>
    <a:srgbClr val="2A58AD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9692" autoAdjust="0"/>
  </p:normalViewPr>
  <p:slideViewPr>
    <p:cSldViewPr snapToGrid="0">
      <p:cViewPr varScale="1">
        <p:scale>
          <a:sx n="104" d="100"/>
          <a:sy n="104" d="100"/>
        </p:scale>
        <p:origin x="78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52FA7-8AC9-3D42-AB9C-E0647C35CC42}" type="datetimeFigureOut">
              <a:rPr kumimoji="1" lang="x-none" altLang="en-US" smtClean="0"/>
              <a:t>2022-04-01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24978-458E-7842-A32F-F403CBCFA7CA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01017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61314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19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41000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20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54385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023790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792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10116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8973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7386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17885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04797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33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8273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751544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34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27163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97240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8053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874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0517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15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6459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17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35503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24978-458E-7842-A32F-F403CBCFA7CA}" type="slidenum">
              <a:rPr kumimoji="1" lang="x-none" altLang="en-US" smtClean="0"/>
              <a:t>18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15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xmlns="" id="{91F377E0-0832-4192-8A9F-3C1F538E81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22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206FF158-D247-4F89-8E63-DC1B617E60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882900"/>
            <a:ext cx="6946900" cy="3975100"/>
          </a:xfrm>
          <a:custGeom>
            <a:avLst/>
            <a:gdLst>
              <a:gd name="connsiteX0" fmla="*/ 0 w 6946900"/>
              <a:gd name="connsiteY0" fmla="*/ 0 h 3975100"/>
              <a:gd name="connsiteX1" fmla="*/ 6946900 w 6946900"/>
              <a:gd name="connsiteY1" fmla="*/ 0 h 3975100"/>
              <a:gd name="connsiteX2" fmla="*/ 5865037 w 6946900"/>
              <a:gd name="connsiteY2" fmla="*/ 3975100 h 3975100"/>
              <a:gd name="connsiteX3" fmla="*/ 0 w 6946900"/>
              <a:gd name="connsiteY3" fmla="*/ 3975100 h 397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6900" h="3975100">
                <a:moveTo>
                  <a:pt x="0" y="0"/>
                </a:moveTo>
                <a:lnTo>
                  <a:pt x="6946900" y="0"/>
                </a:lnTo>
                <a:lnTo>
                  <a:pt x="5865037" y="3975100"/>
                </a:lnTo>
                <a:lnTo>
                  <a:pt x="0" y="3975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07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451C325-BEFD-4151-9619-1D5E2B190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5600" y="2527300"/>
            <a:ext cx="4229100" cy="2692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9DE009B-FD79-42FD-8CC0-B8157265EB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37302" y="2527300"/>
            <a:ext cx="4229098" cy="2692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002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891C321B-B9B4-4E82-A250-DDD7013424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6488" y="3594100"/>
            <a:ext cx="9979025" cy="2311400"/>
          </a:xfrm>
          <a:prstGeom prst="parallelogram">
            <a:avLst>
              <a:gd name="adj" fmla="val 27216"/>
            </a:avLst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436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DD04E360-4718-4B09-B652-281F4F1718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2757713" cy="6857998"/>
          </a:xfrm>
          <a:custGeom>
            <a:avLst/>
            <a:gdLst>
              <a:gd name="connsiteX0" fmla="*/ 0 w 2757713"/>
              <a:gd name="connsiteY0" fmla="*/ 0 h 6857998"/>
              <a:gd name="connsiteX1" fmla="*/ 2757713 w 2757713"/>
              <a:gd name="connsiteY1" fmla="*/ 0 h 6857998"/>
              <a:gd name="connsiteX2" fmla="*/ 1535808 w 2757713"/>
              <a:gd name="connsiteY2" fmla="*/ 6857998 h 6857998"/>
              <a:gd name="connsiteX3" fmla="*/ 0 w 275771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713" h="6857998">
                <a:moveTo>
                  <a:pt x="0" y="0"/>
                </a:moveTo>
                <a:lnTo>
                  <a:pt x="2757713" y="0"/>
                </a:lnTo>
                <a:lnTo>
                  <a:pt x="1535808" y="6857998"/>
                </a:lnTo>
                <a:lnTo>
                  <a:pt x="0" y="6857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14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28CFDCE-4F9D-4C03-A7C7-9A10D994F0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80450" y="1672431"/>
            <a:ext cx="3511550" cy="35131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36BAA96B-2F3B-41D1-9B92-236D98CAE0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8900" y="1672431"/>
            <a:ext cx="3511550" cy="3513138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28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5510B60C-25AC-44E6-838C-2772964530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1550" y="1672431"/>
            <a:ext cx="3511550" cy="35131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02B2BB81-65E0-47EE-9AA1-EEAA82FA61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72431"/>
            <a:ext cx="3511550" cy="3513138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916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1EAFB48-B5E9-4CE5-9279-8CF75C5115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2000" y="0"/>
            <a:ext cx="5762172" cy="6858000"/>
          </a:xfrm>
          <a:prstGeom prst="parallelogram">
            <a:avLst>
              <a:gd name="adj" fmla="val 31581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88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DB5234F4-295D-4688-8F8B-C9BCF3BF9F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69279" y="656162"/>
            <a:ext cx="3250950" cy="1658867"/>
          </a:xfrm>
          <a:prstGeom prst="parallelogram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EDC3A90A-31DF-4C61-9258-99CFD7B7B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6068" y="2599567"/>
            <a:ext cx="3250950" cy="1658867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8109E523-883A-4BFC-A229-2BF2515938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69279" y="4542971"/>
            <a:ext cx="3250950" cy="1658867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42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01D798B-E723-47AE-BE8B-BE7876745A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92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7422C0-2828-4170-8F43-A940C55991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896" y="1259869"/>
            <a:ext cx="3875189" cy="4338262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E96BCA97-ABC4-4066-81C3-CD3AB6F9D8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87989" y="1259869"/>
            <a:ext cx="3875189" cy="4338262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956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B01CF42-BFE7-4F01-8B62-5EA472991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100" y="0"/>
            <a:ext cx="6819900" cy="6858000"/>
          </a:xfrm>
          <a:prstGeom prst="parallelogram">
            <a:avLst>
              <a:gd name="adj" fmla="val 35103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32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C2D9164-C588-446C-B08C-ECB22AD5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93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F94EE364-66DB-49D4-8CAC-5728A1C3FA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171" y="0"/>
            <a:ext cx="8969830" cy="6858000"/>
          </a:xfrm>
          <a:custGeom>
            <a:avLst/>
            <a:gdLst>
              <a:gd name="connsiteX0" fmla="*/ 2165825 w 9085943"/>
              <a:gd name="connsiteY0" fmla="*/ 0 h 6858000"/>
              <a:gd name="connsiteX1" fmla="*/ 9085943 w 9085943"/>
              <a:gd name="connsiteY1" fmla="*/ 0 h 6858000"/>
              <a:gd name="connsiteX2" fmla="*/ 9085943 w 9085943"/>
              <a:gd name="connsiteY2" fmla="*/ 6858000 h 6858000"/>
              <a:gd name="connsiteX3" fmla="*/ 0 w 90859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5943" h="6858000">
                <a:moveTo>
                  <a:pt x="2165825" y="0"/>
                </a:moveTo>
                <a:lnTo>
                  <a:pt x="9085943" y="0"/>
                </a:lnTo>
                <a:lnTo>
                  <a:pt x="908594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23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F0214B74-4C96-4D07-A4FA-9D9ED8E05A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31428" y="1100067"/>
            <a:ext cx="5190671" cy="1719333"/>
          </a:xfrm>
          <a:prstGeom prst="parallelogram">
            <a:avLst>
              <a:gd name="adj" fmla="val 27216"/>
            </a:avLst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227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xmlns="" id="{9A4BDF5E-56E6-45FE-B310-DE23288FA7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5313" y="2481942"/>
            <a:ext cx="3381375" cy="338137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5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B0FF76BA-BFF9-4FEF-8FAA-A15EDAD2B5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7126516" cy="6858000"/>
          </a:xfrm>
          <a:custGeom>
            <a:avLst/>
            <a:gdLst>
              <a:gd name="connsiteX0" fmla="*/ 0 w 7126516"/>
              <a:gd name="connsiteY0" fmla="*/ 0 h 6858000"/>
              <a:gd name="connsiteX1" fmla="*/ 7126516 w 7126516"/>
              <a:gd name="connsiteY1" fmla="*/ 0 h 6858000"/>
              <a:gd name="connsiteX2" fmla="*/ 4960691 w 7126516"/>
              <a:gd name="connsiteY2" fmla="*/ 6858000 h 6858000"/>
              <a:gd name="connsiteX3" fmla="*/ 0 w 71265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6516" h="6858000">
                <a:moveTo>
                  <a:pt x="0" y="0"/>
                </a:moveTo>
                <a:lnTo>
                  <a:pt x="7126516" y="0"/>
                </a:lnTo>
                <a:lnTo>
                  <a:pt x="49606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xmlns="" id="{59FAB1F6-B52F-4656-BB16-6348AE9F04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42514" y="1711224"/>
            <a:ext cx="2089831" cy="208983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282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xmlns="" id="{470DCF75-E080-49FB-AA9F-56879DF80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97942"/>
            <a:ext cx="11449050" cy="1059930"/>
          </a:xfrm>
        </p:spPr>
        <p:txBody>
          <a:bodyPr>
            <a:normAutofit/>
          </a:bodyPr>
          <a:lstStyle>
            <a:lvl1pPr marL="0" algn="ctr" defTabSz="914400" rtl="0" eaLnBrk="1" latinLnBrk="1" hangingPunct="1">
              <a:defRPr lang="ko-KR" altLang="en-US" sz="4400" b="1" kern="1200" spc="-15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86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FB9A2D-DD4C-4B64-AFA5-2A3458D392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5425" y="1479550"/>
            <a:ext cx="5905500" cy="1788752"/>
          </a:xfrm>
        </p:spPr>
        <p:txBody>
          <a:bodyPr anchor="t">
            <a:normAutofit/>
          </a:bodyPr>
          <a:lstStyle>
            <a:lvl1pPr marL="0" algn="l" defTabSz="914400" rtl="0" eaLnBrk="1" latinLnBrk="1" hangingPunct="1">
              <a:defRPr lang="ko-KR" altLang="en-US" sz="4400" b="1" kern="1200" spc="-15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4675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FB9A2D-DD4C-4B64-AFA5-2A3458D392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6190" y="1755775"/>
            <a:ext cx="4870010" cy="1476312"/>
          </a:xfrm>
        </p:spPr>
        <p:txBody>
          <a:bodyPr anchor="t">
            <a:no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b="1" kern="1200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7903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C9EEA99-39EC-4C94-BE53-E3E4AEEAD7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208"/>
            <a:ext cx="4753069" cy="5131584"/>
          </a:xfrm>
          <a:custGeom>
            <a:avLst/>
            <a:gdLst>
              <a:gd name="connsiteX0" fmla="*/ 0 w 5355742"/>
              <a:gd name="connsiteY0" fmla="*/ 0 h 5786563"/>
              <a:gd name="connsiteX1" fmla="*/ 5355742 w 5355742"/>
              <a:gd name="connsiteY1" fmla="*/ 0 h 5786563"/>
              <a:gd name="connsiteX2" fmla="*/ 5355742 w 5355742"/>
              <a:gd name="connsiteY2" fmla="*/ 5786563 h 5786563"/>
              <a:gd name="connsiteX3" fmla="*/ 0 w 5355742"/>
              <a:gd name="connsiteY3" fmla="*/ 5786563 h 578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742" h="5786563">
                <a:moveTo>
                  <a:pt x="0" y="0"/>
                </a:moveTo>
                <a:lnTo>
                  <a:pt x="5355742" y="0"/>
                </a:lnTo>
                <a:lnTo>
                  <a:pt x="5355742" y="5786563"/>
                </a:lnTo>
                <a:lnTo>
                  <a:pt x="0" y="5786563"/>
                </a:lnTo>
                <a:close/>
              </a:path>
            </a:pathLst>
          </a:custGeom>
        </p:spPr>
      </p:pic>
      <p:sp>
        <p:nvSpPr>
          <p:cNvPr id="7" name="그림 개체 틀 6">
            <a:extLst>
              <a:ext uri="{FF2B5EF4-FFF2-40B4-BE49-F238E27FC236}">
                <a16:creationId xmlns:a16="http://schemas.microsoft.com/office/drawing/2014/main" xmlns="" id="{8D48794F-78A2-4489-8DBF-053C282E94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725" y="1128366"/>
            <a:ext cx="4504806" cy="332262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DEB55044-1A64-49E6-B83A-151A32195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5698" y="1647133"/>
            <a:ext cx="4870010" cy="1476312"/>
          </a:xfrm>
        </p:spPr>
        <p:txBody>
          <a:bodyPr anchor="t">
            <a:no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b="1" kern="1200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0172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75ECFBF-0622-4B6F-9596-3D77E6F1D7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0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2">
            <a:extLst>
              <a:ext uri="{FF2B5EF4-FFF2-40B4-BE49-F238E27FC236}">
                <a16:creationId xmlns:a16="http://schemas.microsoft.com/office/drawing/2014/main" xmlns="" id="{DD2F1BAB-D98C-4D81-83EB-1A47CC92B6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4437" y="3060701"/>
            <a:ext cx="4977264" cy="3276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4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6747B1FA-15AC-4BE3-BB94-85D72DA8F0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076700"/>
            <a:ext cx="4013200" cy="2781300"/>
          </a:xfrm>
          <a:custGeom>
            <a:avLst/>
            <a:gdLst>
              <a:gd name="connsiteX0" fmla="*/ 0 w 4013200"/>
              <a:gd name="connsiteY0" fmla="*/ 0 h 2781300"/>
              <a:gd name="connsiteX1" fmla="*/ 4013200 w 4013200"/>
              <a:gd name="connsiteY1" fmla="*/ 0 h 2781300"/>
              <a:gd name="connsiteX2" fmla="*/ 3036880 w 4013200"/>
              <a:gd name="connsiteY2" fmla="*/ 2781300 h 2781300"/>
              <a:gd name="connsiteX3" fmla="*/ 0 w 4013200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3200" h="2781300">
                <a:moveTo>
                  <a:pt x="0" y="0"/>
                </a:moveTo>
                <a:lnTo>
                  <a:pt x="4013200" y="0"/>
                </a:lnTo>
                <a:lnTo>
                  <a:pt x="3036880" y="2781300"/>
                </a:lnTo>
                <a:lnTo>
                  <a:pt x="0" y="2781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xmlns="" id="{1BA9F11D-4418-4952-BC04-E6BBB759F3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72400" y="0"/>
            <a:ext cx="4419600" cy="2781300"/>
          </a:xfrm>
          <a:custGeom>
            <a:avLst/>
            <a:gdLst>
              <a:gd name="connsiteX0" fmla="*/ 976320 w 4419600"/>
              <a:gd name="connsiteY0" fmla="*/ 0 h 2781300"/>
              <a:gd name="connsiteX1" fmla="*/ 4419600 w 4419600"/>
              <a:gd name="connsiteY1" fmla="*/ 0 h 2781300"/>
              <a:gd name="connsiteX2" fmla="*/ 4419600 w 4419600"/>
              <a:gd name="connsiteY2" fmla="*/ 2781300 h 2781300"/>
              <a:gd name="connsiteX3" fmla="*/ 0 w 4419600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781300">
                <a:moveTo>
                  <a:pt x="976320" y="0"/>
                </a:moveTo>
                <a:lnTo>
                  <a:pt x="4419600" y="0"/>
                </a:lnTo>
                <a:lnTo>
                  <a:pt x="4419600" y="2781300"/>
                </a:lnTo>
                <a:lnTo>
                  <a:pt x="0" y="2781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9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203E243-4ADA-49E9-92A7-DD66BA5ABC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18408" y="3136900"/>
            <a:ext cx="1701800" cy="17018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95386BDF-81AB-4A04-B983-2C71D7F6BA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45472" y="3136900"/>
            <a:ext cx="1701800" cy="17018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xmlns="" id="{7BE90494-53E8-4ED2-939D-C8FBAA776A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72536" y="3136900"/>
            <a:ext cx="1701800" cy="17018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xmlns="" id="{0A2430B7-A467-4406-BBF7-CE2AC7C3E2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99600" y="3136900"/>
            <a:ext cx="1701800" cy="17018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34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6499A6E-F844-4133-92BE-6AD0D4C3D1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4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BAC4071B-C0B8-49A7-8ECB-AEF1F28B93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3800" y="0"/>
            <a:ext cx="4191000" cy="4978400"/>
          </a:xfrm>
          <a:prstGeom prst="parallelogram">
            <a:avLst>
              <a:gd name="adj" fmla="val 43839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44A5445F-0F61-422B-B951-1F9D35BE9D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3601" y="2935624"/>
            <a:ext cx="3302000" cy="3922376"/>
          </a:xfrm>
          <a:prstGeom prst="parallelogram">
            <a:avLst>
              <a:gd name="adj" fmla="val 43839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44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72B27C3-D8C8-410B-A436-87BEB4A0EF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7600" y="2954267"/>
            <a:ext cx="2815521" cy="1752600"/>
          </a:xfrm>
          <a:prstGeom prst="parallelogram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92AC31F4-8CE3-44B5-A4AF-A2AD8E3D8E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8240" y="2954267"/>
            <a:ext cx="2815521" cy="1752600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81C19970-1819-4642-AE31-FC8ABDED3B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8879" y="2954267"/>
            <a:ext cx="2815521" cy="1752600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1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F86FC086-544A-4713-BFA0-736FC6C28C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4700" y="1100067"/>
            <a:ext cx="7137400" cy="1719333"/>
          </a:xfrm>
          <a:prstGeom prst="parallelogram">
            <a:avLst>
              <a:gd name="adj" fmla="val 27216"/>
            </a:avLst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70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AED6EDE0-8D56-4C35-9EE0-1B1567DD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0DC1A1D-052F-48AE-AB64-AFE335323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E0CC5FE-59BA-46ED-A688-3649065BE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D8215-551F-41AE-A33E-6D2D302C7F0F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6737F2-0DBB-4D7E-99AC-5A91ED93D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1F2479-4AD3-4D7B-B482-89BDD1112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8A27C-6BD4-4E7C-A9A2-00490F02D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11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7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4" r:id="rId25"/>
    <p:sldLayoutId id="2147483675" r:id="rId26"/>
    <p:sldLayoutId id="2147483676" r:id="rId27"/>
    <p:sldLayoutId id="2147483677" r:id="rId28"/>
    <p:sldLayoutId id="2147483673" r:id="rId2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21" descr="실외, 하늘, 도시, 하얀색이(가) 표시된 사진&#10;&#10;자동 생성된 설명">
            <a:extLst>
              <a:ext uri="{FF2B5EF4-FFF2-40B4-BE49-F238E27FC236}">
                <a16:creationId xmlns:a16="http://schemas.microsoft.com/office/drawing/2014/main" xmlns="" id="{C683DB64-5797-4E0B-93A8-400F857B23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2" t="27419" r="45558"/>
          <a:stretch/>
        </p:blipFill>
        <p:spPr/>
      </p:pic>
      <p:sp>
        <p:nvSpPr>
          <p:cNvPr id="4" name="직사각형 3"/>
          <p:cNvSpPr/>
          <p:nvPr/>
        </p:nvSpPr>
        <p:spPr>
          <a:xfrm>
            <a:off x="0" y="0"/>
            <a:ext cx="7123611" cy="6858000"/>
          </a:xfrm>
          <a:custGeom>
            <a:avLst/>
            <a:gdLst>
              <a:gd name="connsiteX0" fmla="*/ 0 w 7123611"/>
              <a:gd name="connsiteY0" fmla="*/ 0 h 6858000"/>
              <a:gd name="connsiteX1" fmla="*/ 7123611 w 7123611"/>
              <a:gd name="connsiteY1" fmla="*/ 0 h 6858000"/>
              <a:gd name="connsiteX2" fmla="*/ 7123611 w 7123611"/>
              <a:gd name="connsiteY2" fmla="*/ 6858000 h 6858000"/>
              <a:gd name="connsiteX3" fmla="*/ 0 w 7123611"/>
              <a:gd name="connsiteY3" fmla="*/ 6858000 h 6858000"/>
              <a:gd name="connsiteX4" fmla="*/ 0 w 7123611"/>
              <a:gd name="connsiteY4" fmla="*/ 0 h 6858000"/>
              <a:gd name="connsiteX0" fmla="*/ 0 w 7123611"/>
              <a:gd name="connsiteY0" fmla="*/ 0 h 6858000"/>
              <a:gd name="connsiteX1" fmla="*/ 7123611 w 7123611"/>
              <a:gd name="connsiteY1" fmla="*/ 0 h 6858000"/>
              <a:gd name="connsiteX2" fmla="*/ 4972594 w 7123611"/>
              <a:gd name="connsiteY2" fmla="*/ 6849291 h 6858000"/>
              <a:gd name="connsiteX3" fmla="*/ 0 w 7123611"/>
              <a:gd name="connsiteY3" fmla="*/ 6858000 h 6858000"/>
              <a:gd name="connsiteX4" fmla="*/ 0 w 712361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3611" h="6858000">
                <a:moveTo>
                  <a:pt x="0" y="0"/>
                </a:moveTo>
                <a:lnTo>
                  <a:pt x="7123611" y="0"/>
                </a:lnTo>
                <a:lnTo>
                  <a:pt x="4972594" y="684929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xmlns="" id="{EDDEF288-3F06-433D-A3FC-EEAFA5C0D137}"/>
              </a:ext>
            </a:extLst>
          </p:cNvPr>
          <p:cNvSpPr/>
          <p:nvPr/>
        </p:nvSpPr>
        <p:spPr>
          <a:xfrm>
            <a:off x="5604970" y="2428291"/>
            <a:ext cx="1173651" cy="1709056"/>
          </a:xfrm>
          <a:prstGeom prst="parallelogram">
            <a:avLst>
              <a:gd name="adj" fmla="val 44019"/>
            </a:avLst>
          </a:prstGeom>
          <a:solidFill>
            <a:schemeClr val="tx2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A5C22C1-C2B0-4632-B193-83C5FB2F5CB6}"/>
              </a:ext>
            </a:extLst>
          </p:cNvPr>
          <p:cNvSpPr txBox="1"/>
          <p:nvPr/>
        </p:nvSpPr>
        <p:spPr>
          <a:xfrm>
            <a:off x="2880793" y="2471404"/>
            <a:ext cx="7045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chemeClr val="bg1"/>
                </a:solidFill>
                <a:latin typeface="+mj-lt"/>
              </a:rPr>
              <a:t>BOOKS </a:t>
            </a:r>
            <a:endParaRPr lang="ko-KR" altLang="en-US" sz="6000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F543C3C-357A-40A7-808A-9CAABD82F5A1}"/>
              </a:ext>
            </a:extLst>
          </p:cNvPr>
          <p:cNvSpPr txBox="1"/>
          <p:nvPr/>
        </p:nvSpPr>
        <p:spPr>
          <a:xfrm>
            <a:off x="3064477" y="3460922"/>
            <a:ext cx="72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600" dirty="0">
                <a:solidFill>
                  <a:schemeClr val="bg1"/>
                </a:solidFill>
              </a:rPr>
              <a:t>2</a:t>
            </a:r>
            <a:r>
              <a:rPr lang="ko-KR" altLang="en-US" sz="1600" spc="600" dirty="0">
                <a:solidFill>
                  <a:schemeClr val="bg1"/>
                </a:solidFill>
              </a:rPr>
              <a:t>조</a:t>
            </a:r>
            <a:r>
              <a:rPr lang="en-US" altLang="ko-KR" sz="1600" spc="600" dirty="0">
                <a:solidFill>
                  <a:schemeClr val="bg1"/>
                </a:solidFill>
              </a:rPr>
              <a:t>-</a:t>
            </a:r>
            <a:r>
              <a:rPr lang="ko-KR" altLang="en-US" sz="1600" spc="600" dirty="0">
                <a:solidFill>
                  <a:schemeClr val="bg1"/>
                </a:solidFill>
              </a:rPr>
              <a:t>코딩노예</a:t>
            </a:r>
            <a:r>
              <a:rPr lang="ko-KR" altLang="en-US" sz="1600" spc="600" dirty="0">
                <a:solidFill>
                  <a:schemeClr val="bg1">
                    <a:lumMod val="65000"/>
                  </a:schemeClr>
                </a:solidFill>
              </a:rPr>
              <a:t>                  </a:t>
            </a:r>
            <a:r>
              <a:rPr lang="en-US" altLang="ko-KR" sz="1600" spc="600" dirty="0">
                <a:solidFill>
                  <a:schemeClr val="bg1">
                    <a:lumMod val="65000"/>
                  </a:schemeClr>
                </a:solidFill>
              </a:rPr>
              <a:t>JSP </a:t>
            </a:r>
            <a:r>
              <a:rPr lang="ko-KR" altLang="en-US" sz="1600" spc="600" dirty="0">
                <a:solidFill>
                  <a:schemeClr val="bg1">
                    <a:lumMod val="65000"/>
                  </a:schemeClr>
                </a:solidFill>
              </a:rPr>
              <a:t>도서 판매 사이트</a:t>
            </a:r>
            <a:endParaRPr lang="pt-BR" altLang="ko-KR" sz="1600" spc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xmlns="" id="{39C69FD1-4842-4DE9-9ACA-C912286428BF}"/>
              </a:ext>
            </a:extLst>
          </p:cNvPr>
          <p:cNvSpPr/>
          <p:nvPr/>
        </p:nvSpPr>
        <p:spPr>
          <a:xfrm>
            <a:off x="10740119" y="3448050"/>
            <a:ext cx="1356060" cy="3417654"/>
          </a:xfrm>
          <a:prstGeom prst="parallelogram">
            <a:avLst>
              <a:gd name="adj" fmla="val 80436"/>
            </a:avLst>
          </a:prstGeom>
          <a:solidFill>
            <a:schemeClr val="tx2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7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사람, 방, 도박장이(가) 표시된 사진&#10;&#10;자동 생성된 설명">
            <a:extLst>
              <a:ext uri="{FF2B5EF4-FFF2-40B4-BE49-F238E27FC236}">
                <a16:creationId xmlns:a16="http://schemas.microsoft.com/office/drawing/2014/main" xmlns="" id="{911C6BAD-2F83-4E49-8FE7-CABE624FDB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2" b="3362"/>
          <a:stretch>
            <a:fillRect/>
          </a:stretch>
        </p:blipFill>
        <p:spPr>
          <a:xfrm>
            <a:off x="4688240" y="2221098"/>
            <a:ext cx="2815521" cy="17526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76B8C3B-8CFF-4DFA-B045-122D41577D8A}"/>
              </a:ext>
            </a:extLst>
          </p:cNvPr>
          <p:cNvSpPr txBox="1"/>
          <p:nvPr/>
        </p:nvSpPr>
        <p:spPr>
          <a:xfrm>
            <a:off x="1320503" y="4199035"/>
            <a:ext cx="2121938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서비스 기획 목적에 맞는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just">
              <a:lnSpc>
                <a:spcPts val="2600"/>
              </a:lnSpc>
            </a:pP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    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Frontend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구현 능력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F0541CF-E806-4D7B-96E0-3F5D91C36E5E}"/>
              </a:ext>
            </a:extLst>
          </p:cNvPr>
          <p:cNvSpPr txBox="1"/>
          <p:nvPr/>
        </p:nvSpPr>
        <p:spPr>
          <a:xfrm>
            <a:off x="4928934" y="4199035"/>
            <a:ext cx="2334132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유효성 검사 지문 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70934BA-DF42-4F2C-A9C1-E7F26ABD26EB}"/>
              </a:ext>
            </a:extLst>
          </p:cNvPr>
          <p:cNvSpPr txBox="1"/>
          <p:nvPr/>
        </p:nvSpPr>
        <p:spPr>
          <a:xfrm>
            <a:off x="8258879" y="4199035"/>
            <a:ext cx="2475024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개인별 담당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Entity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이에 맞는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 algn="just">
              <a:lnSpc>
                <a:spcPts val="2600"/>
              </a:lnSpc>
            </a:pP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        Backend + SQL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구현 능력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7" name="그림 개체 틀 19" descr="텍스트, 전자기기, 테이블, 모니터이(가) 표시된 사진&#10;&#10;자동 생성된 설명">
            <a:extLst>
              <a:ext uri="{FF2B5EF4-FFF2-40B4-BE49-F238E27FC236}">
                <a16:creationId xmlns:a16="http://schemas.microsoft.com/office/drawing/2014/main" xmlns="" id="{9F7741E9-A789-449F-8C73-8D4F9B7F94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8" b="3188"/>
          <a:stretch>
            <a:fillRect/>
          </a:stretch>
        </p:blipFill>
        <p:spPr>
          <a:xfrm>
            <a:off x="1117600" y="2221098"/>
            <a:ext cx="2815521" cy="1752600"/>
          </a:xfrm>
        </p:spPr>
      </p:pic>
      <p:pic>
        <p:nvPicPr>
          <p:cNvPr id="19" name="그림 개체 틀 12" descr="텍스트, 노트북, 실내, 컴퓨터이(가) 표시된 사진&#10;&#10;자동 생성된 설명">
            <a:extLst>
              <a:ext uri="{FF2B5EF4-FFF2-40B4-BE49-F238E27FC236}">
                <a16:creationId xmlns:a16="http://schemas.microsoft.com/office/drawing/2014/main" xmlns="" id="{454B5A2F-581A-4EB9-A342-DE6227CBB5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" b="3395"/>
          <a:stretch>
            <a:fillRect/>
          </a:stretch>
        </p:blipFill>
        <p:spPr>
          <a:xfrm>
            <a:off x="8258879" y="2221098"/>
            <a:ext cx="2815521" cy="17526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담당 부분에서의 </a:t>
            </a:r>
            <a:r>
              <a:rPr lang="en-US" altLang="ko-KR" sz="3200" b="1" spc="-150" dirty="0">
                <a:solidFill>
                  <a:srgbClr val="2A58AD"/>
                </a:solidFill>
                <a:latin typeface="+mj-lt"/>
              </a:rPr>
              <a:t>A to Z </a:t>
            </a:r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의 구현 능력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03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서비스 기획 목적</a:t>
            </a:r>
            <a:r>
              <a:rPr lang="ko-KR" altLang="en-US" sz="1600" b="1" spc="-150" dirty="0">
                <a:solidFill>
                  <a:srgbClr val="A4C7FA"/>
                </a:solidFill>
                <a:latin typeface="+mj-lt"/>
              </a:rPr>
              <a:t>  </a:t>
            </a:r>
            <a:r>
              <a:rPr lang="en-US" altLang="ko-KR" sz="1600" b="1" spc="-150" dirty="0">
                <a:solidFill>
                  <a:srgbClr val="A4C7FA"/>
                </a:solidFill>
                <a:latin typeface="+mj-lt"/>
              </a:rPr>
              <a:t>( 3 / 3 )</a:t>
            </a:r>
            <a:endParaRPr lang="ko-KR" altLang="en-US" sz="1600" b="1" spc="-150" dirty="0">
              <a:solidFill>
                <a:srgbClr val="A4C7F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31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F3DF3D-AF7A-48A0-A4E3-34A15B95022F}"/>
              </a:ext>
            </a:extLst>
          </p:cNvPr>
          <p:cNvSpPr txBox="1"/>
          <p:nvPr/>
        </p:nvSpPr>
        <p:spPr>
          <a:xfrm>
            <a:off x="1673226" y="3541295"/>
            <a:ext cx="4805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화면 설계</a:t>
            </a:r>
            <a:endParaRPr lang="ko-KR" altLang="en-US" sz="4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A342286-6236-416E-B34C-A744C9985778}"/>
              </a:ext>
            </a:extLst>
          </p:cNvPr>
          <p:cNvSpPr/>
          <p:nvPr/>
        </p:nvSpPr>
        <p:spPr>
          <a:xfrm flipH="1">
            <a:off x="1544889" y="3627521"/>
            <a:ext cx="64168" cy="57600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44D99D-31D4-40A2-9724-E68EBAC3C5EA}"/>
              </a:ext>
            </a:extLst>
          </p:cNvPr>
          <p:cNvSpPr txBox="1"/>
          <p:nvPr/>
        </p:nvSpPr>
        <p:spPr>
          <a:xfrm>
            <a:off x="522051" y="2450302"/>
            <a:ext cx="108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04</a:t>
            </a:r>
            <a:endParaRPr lang="ko-KR" altLang="en-US" sz="6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0" name="그림 개체 틀 19" descr="텍스트, 전자기기, 테이블, 모니터이(가) 표시된 사진&#10;&#10;자동 생성된 설명">
            <a:extLst>
              <a:ext uri="{FF2B5EF4-FFF2-40B4-BE49-F238E27FC236}">
                <a16:creationId xmlns:a16="http://schemas.microsoft.com/office/drawing/2014/main" xmlns="" id="{702F2C22-EEEA-4900-AADA-42CE9C9762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" b="3143"/>
          <a:stretch>
            <a:fillRect/>
          </a:stretch>
        </p:blipFill>
        <p:spPr>
          <a:xfrm>
            <a:off x="4455600" y="2"/>
            <a:ext cx="7736400" cy="6858000"/>
          </a:xfrm>
          <a:prstGeom prst="parallelogram">
            <a:avLst>
              <a:gd name="adj" fmla="val 0"/>
            </a:avLst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A7D60B9-B6AC-46B8-A185-2272AB918FFF}"/>
              </a:ext>
            </a:extLst>
          </p:cNvPr>
          <p:cNvSpPr/>
          <p:nvPr/>
        </p:nvSpPr>
        <p:spPr>
          <a:xfrm>
            <a:off x="4455600" y="0"/>
            <a:ext cx="7736400" cy="6857999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46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8071308" y="1673329"/>
            <a:ext cx="3583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Window 1200 </a:t>
            </a:r>
            <a:r>
              <a:rPr lang="en-US" altLang="ko-KR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px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기준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초과 영역에서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width 1100px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이하 영역에서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width 100% + padding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64790D3-39F7-40EA-AE8D-FE881B134D3D}"/>
              </a:ext>
            </a:extLst>
          </p:cNvPr>
          <p:cNvSpPr txBox="1"/>
          <p:nvPr/>
        </p:nvSpPr>
        <p:spPr>
          <a:xfrm>
            <a:off x="8071308" y="1308754"/>
            <a:ext cx="2937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+mj-lt"/>
              </a:rPr>
              <a:t>Responsive Area</a:t>
            </a:r>
            <a:endParaRPr lang="ko-KR" altLang="en-US" sz="16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A4C7FA"/>
                </a:solidFill>
                <a:latin typeface="+mj-lt"/>
              </a:rPr>
              <a:t>04 </a:t>
            </a:r>
            <a:r>
              <a:rPr lang="ko-KR" altLang="en-US" sz="3600" b="1" spc="-150" dirty="0">
                <a:solidFill>
                  <a:srgbClr val="A4C7FA"/>
                </a:solidFill>
                <a:latin typeface="+mj-lt"/>
              </a:rPr>
              <a:t>화면 설계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621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5D7C1AE-0EFC-482A-A36A-B4C21FF7BB7C}"/>
              </a:ext>
            </a:extLst>
          </p:cNvPr>
          <p:cNvSpPr txBox="1"/>
          <p:nvPr/>
        </p:nvSpPr>
        <p:spPr>
          <a:xfrm>
            <a:off x="8071308" y="3326799"/>
            <a:ext cx="3583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Responsive Area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기준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12 Column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으로 나누어서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그리드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영역 관리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내부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콘텐츠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중요성에 따라서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Column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수를 관리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AE028DB-4452-4C74-9149-355B75730A79}"/>
              </a:ext>
            </a:extLst>
          </p:cNvPr>
          <p:cNvSpPr txBox="1"/>
          <p:nvPr/>
        </p:nvSpPr>
        <p:spPr>
          <a:xfrm>
            <a:off x="8071308" y="2962224"/>
            <a:ext cx="174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Responsive Grid</a:t>
            </a:r>
            <a:endParaRPr lang="ko-KR" altLang="en-US" sz="16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F28428E-1946-41AC-9C54-A2FEE451DF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5804"/>
          <a:stretch/>
        </p:blipFill>
        <p:spPr>
          <a:xfrm>
            <a:off x="797787" y="1308754"/>
            <a:ext cx="6732000" cy="5181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D7C1AE-0EFC-482A-A36A-B4C21FF7BB7C}"/>
              </a:ext>
            </a:extLst>
          </p:cNvPr>
          <p:cNvSpPr txBox="1"/>
          <p:nvPr/>
        </p:nvSpPr>
        <p:spPr>
          <a:xfrm>
            <a:off x="8067186" y="4945538"/>
            <a:ext cx="3583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모달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창을 이용하여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어느 페이지에서나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login, join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가능하도록 구현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(Session, Cookie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AE028DB-4452-4C74-9149-355B75730A79}"/>
              </a:ext>
            </a:extLst>
          </p:cNvPr>
          <p:cNvSpPr txBox="1"/>
          <p:nvPr/>
        </p:nvSpPr>
        <p:spPr>
          <a:xfrm>
            <a:off x="8067186" y="4580963"/>
            <a:ext cx="174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Ajax login &amp; join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AE028DB-4452-4C74-9149-355B75730A79}"/>
              </a:ext>
            </a:extLst>
          </p:cNvPr>
          <p:cNvSpPr txBox="1"/>
          <p:nvPr/>
        </p:nvSpPr>
        <p:spPr>
          <a:xfrm>
            <a:off x="3475418" y="619051"/>
            <a:ext cx="384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+mj-lt"/>
              </a:rPr>
              <a:t>Figma</a:t>
            </a:r>
            <a:r>
              <a:rPr lang="en-US" altLang="ko-KR" sz="1600" dirty="0" smtClean="0">
                <a:latin typeface="+mj-lt"/>
              </a:rPr>
              <a:t> layout </a:t>
            </a:r>
            <a:r>
              <a:rPr lang="ko-KR" altLang="en-US" sz="1600" dirty="0" smtClean="0">
                <a:latin typeface="+mj-lt"/>
              </a:rPr>
              <a:t>설계 </a:t>
            </a:r>
            <a:r>
              <a:rPr lang="en-US" altLang="ko-KR" sz="1600" dirty="0" smtClean="0">
                <a:latin typeface="+mj-lt"/>
              </a:rPr>
              <a:t>(</a:t>
            </a:r>
            <a:r>
              <a:rPr lang="en-US" altLang="ko-KR" sz="1600" dirty="0" err="1" smtClean="0">
                <a:latin typeface="+mj-lt"/>
              </a:rPr>
              <a:t>unchaptered</a:t>
            </a:r>
            <a:r>
              <a:rPr lang="en-US" altLang="ko-KR" sz="1600" dirty="0" smtClean="0">
                <a:latin typeface="+mj-lt"/>
              </a:rPr>
              <a:t>, </a:t>
            </a:r>
            <a:r>
              <a:rPr lang="ko-KR" altLang="en-US" sz="1600" dirty="0" smtClean="0">
                <a:latin typeface="+mj-lt"/>
              </a:rPr>
              <a:t>이민석</a:t>
            </a:r>
            <a:r>
              <a:rPr lang="en-US" altLang="ko-KR" sz="1600" dirty="0" smtClean="0">
                <a:latin typeface="+mj-lt"/>
              </a:rPr>
              <a:t>)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826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F3DF3D-AF7A-48A0-A4E3-34A15B95022F}"/>
              </a:ext>
            </a:extLst>
          </p:cNvPr>
          <p:cNvSpPr txBox="1"/>
          <p:nvPr/>
        </p:nvSpPr>
        <p:spPr>
          <a:xfrm>
            <a:off x="1673226" y="3541295"/>
            <a:ext cx="4805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스크린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A342286-6236-416E-B34C-A744C9985778}"/>
              </a:ext>
            </a:extLst>
          </p:cNvPr>
          <p:cNvSpPr/>
          <p:nvPr/>
        </p:nvSpPr>
        <p:spPr>
          <a:xfrm flipH="1">
            <a:off x="1511300" y="3627521"/>
            <a:ext cx="97756" cy="163832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44D99D-31D4-40A2-9724-E68EBAC3C5EA}"/>
              </a:ext>
            </a:extLst>
          </p:cNvPr>
          <p:cNvSpPr txBox="1"/>
          <p:nvPr/>
        </p:nvSpPr>
        <p:spPr>
          <a:xfrm>
            <a:off x="522051" y="2450302"/>
            <a:ext cx="108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05</a:t>
            </a:r>
            <a:endParaRPr lang="ko-KR" altLang="en-US" sz="6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7AD57E2-CEF0-424D-B7CC-216E57A83239}"/>
              </a:ext>
            </a:extLst>
          </p:cNvPr>
          <p:cNvSpPr txBox="1"/>
          <p:nvPr/>
        </p:nvSpPr>
        <p:spPr>
          <a:xfrm>
            <a:off x="1767589" y="4416845"/>
            <a:ext cx="3215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90000"/>
                  </a:schemeClr>
                </a:solidFill>
                <a:latin typeface="+mj-lt"/>
              </a:rPr>
              <a:t>- </a:t>
            </a:r>
            <a:r>
              <a:rPr lang="ko-KR" altLang="en-US" sz="1600" b="1" dirty="0">
                <a:solidFill>
                  <a:schemeClr val="accent1">
                    <a:lumMod val="90000"/>
                  </a:schemeClr>
                </a:solidFill>
                <a:latin typeface="+mj-lt"/>
              </a:rPr>
              <a:t>스크린 리스트</a:t>
            </a:r>
            <a:endParaRPr lang="en-US" altLang="ko-KR" sz="1600" b="1" dirty="0">
              <a:solidFill>
                <a:schemeClr val="accent1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1A541F-1D29-438A-9FB4-7EE20B2FF12D}"/>
              </a:ext>
            </a:extLst>
          </p:cNvPr>
          <p:cNvSpPr txBox="1"/>
          <p:nvPr/>
        </p:nvSpPr>
        <p:spPr>
          <a:xfrm>
            <a:off x="1767589" y="4927288"/>
            <a:ext cx="3215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90000"/>
                  </a:schemeClr>
                </a:solidFill>
                <a:latin typeface="+mj-lt"/>
              </a:rPr>
              <a:t>- </a:t>
            </a:r>
            <a:r>
              <a:rPr lang="ko-KR" altLang="en-US" sz="1600" b="1" dirty="0">
                <a:solidFill>
                  <a:schemeClr val="accent1">
                    <a:lumMod val="90000"/>
                  </a:schemeClr>
                </a:solidFill>
                <a:latin typeface="+mj-lt"/>
              </a:rPr>
              <a:t>스크린 연결도</a:t>
            </a:r>
            <a:endParaRPr lang="en-US" altLang="ko-KR" sz="1600" b="1" dirty="0">
              <a:solidFill>
                <a:schemeClr val="accent1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4" name="그림 개체 틀 7" descr="건물, 실외, 하늘, 키큰이(가) 표시된 사진&#10;&#10;자동 생성된 설명">
            <a:extLst>
              <a:ext uri="{FF2B5EF4-FFF2-40B4-BE49-F238E27FC236}">
                <a16:creationId xmlns:a16="http://schemas.microsoft.com/office/drawing/2014/main" xmlns="" id="{2AAA2CA2-B567-4184-B0C3-955B2569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0" b="14490"/>
          <a:stretch>
            <a:fillRect/>
          </a:stretch>
        </p:blipFill>
        <p:spPr>
          <a:xfrm>
            <a:off x="4455600" y="0"/>
            <a:ext cx="7736400" cy="6858000"/>
          </a:xfrm>
          <a:prstGeom prst="parallelogram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038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93700"/>
              </p:ext>
            </p:extLst>
          </p:nvPr>
        </p:nvGraphicFramePr>
        <p:xfrm>
          <a:off x="5988458" y="1526854"/>
          <a:ext cx="4807046" cy="45491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114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29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01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7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분류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파일명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상세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컴포넌트</a:t>
                      </a:r>
                    </a:p>
                  </a:txBody>
                  <a:tcPr anchor="ctr"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C</a:t>
                      </a:r>
                      <a:r>
                        <a:rPr lang="en-US" altLang="ko-KR" sz="1050" b="0" i="0" baseline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-001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nav.jsp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상단 메뉴 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이민석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C-002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footer.jsp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하단 안내 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이민석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C-003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modal_join.jsp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사용자 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고   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C-004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modal_login.jsp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사용자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고   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C–005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modal_id_find.jsp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아이디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고   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C–006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modal_pw_find.jsp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비밀번호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고   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유저</a:t>
                      </a: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P–018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user_info.jsp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유저 정보 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고   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P–019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user_id_show.jsp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아이디 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고   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P–020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user_pw_show.jsp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비밀번호 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고   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관리</a:t>
                      </a: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P–021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admin_index.jsp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관리자</a:t>
                      </a:r>
                      <a:r>
                        <a:rPr lang="ko-KR" altLang="en-US" sz="1050" b="0" i="0" baseline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 기본 페이지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배효찬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P–022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admin_join.jsp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관리자 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배효찬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P–023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admin_login.jsp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관리자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배효찬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통계</a:t>
                      </a: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P–024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statistics_visitors.jsp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방문자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배효찬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P–025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statistics_sales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판몌량</a:t>
                      </a:r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배효찬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기타</a:t>
                      </a: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P–026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shop_bags.jsp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기본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정병찬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P–027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shop_payment.jsp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주문 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정병찬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P–028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shop_bills.jsp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구매 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정병찬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26124"/>
              </p:ext>
            </p:extLst>
          </p:nvPr>
        </p:nvGraphicFramePr>
        <p:xfrm>
          <a:off x="1079747" y="1526852"/>
          <a:ext cx="4807046" cy="45491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114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29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01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7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06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분류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파일명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상세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6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기본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P–001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Index.jsp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기본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이민석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032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도서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P–002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new_book_list.jsp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신규 도서 리스트</a:t>
                      </a: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김명현</a:t>
                      </a: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P–003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new_book_read.jsp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신규 도서 상세히 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김명현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P-004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new_book_add.jsp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신규 도서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권혜진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P-005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new_book_edit.jsp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신규 도서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권혜진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P–006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old_book_list.jsp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중고 도서 리스트</a:t>
                      </a: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이민석</a:t>
                      </a: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P–007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old_book_read.jsp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중고 도서 상세히 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이민석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P–008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old_book_add.jsp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중고 도서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이민석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032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글</a:t>
                      </a:r>
                    </a:p>
                  </a:txBody>
                  <a:tcPr anchor="ctr"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P–009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event_list.jsp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이벤트 글 리스트</a:t>
                      </a: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권승연</a:t>
                      </a: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P–010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event_read.jsp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이벤트 글 상세히 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권승연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P–011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event_add.jsp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이벤트 글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권승연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P–012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event_edit.jsp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이벤트 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권승연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P–015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notice_list.jsp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공지사항 리스트</a:t>
                      </a: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권승연</a:t>
                      </a:r>
                    </a:p>
                  </a:txBody>
                  <a:tcPr anchor="ctr">
                    <a:solidFill>
                      <a:srgbClr val="BDD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P–016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notice_read.jsp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공지사항 상세히 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권승연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P–013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notice_add.jsp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공지사항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권승연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303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P–014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notice_edit.jsp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공지사항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권승연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앨범</a:t>
                      </a:r>
                    </a:p>
                  </a:txBody>
                  <a:tcPr anchor="ctr">
                    <a:lnT w="6350" cap="flat" cmpd="sng" algn="ctr">
                      <a:solidFill>
                        <a:srgbClr val="8EB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P–017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i="0" dirty="0" err="1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album_update.jsp</a:t>
                      </a:r>
                      <a:endParaRPr lang="ko-KR" altLang="en-US" sz="1050" b="0" i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앨범 업데이트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배효찬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4738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스크린</a:t>
            </a:r>
            <a:r>
              <a:rPr lang="en-US" altLang="ko-KR" sz="3200" b="1" spc="-150" dirty="0">
                <a:solidFill>
                  <a:srgbClr val="2A58AD"/>
                </a:solidFill>
                <a:latin typeface="+mj-lt"/>
              </a:rPr>
              <a:t> </a:t>
            </a:r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리스트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  </a:t>
            </a:r>
            <a:r>
              <a:rPr lang="en-US" altLang="ko-KR" b="1" spc="-150" dirty="0">
                <a:solidFill>
                  <a:srgbClr val="2A58AD"/>
                </a:solidFill>
                <a:latin typeface="+mj-lt"/>
              </a:rPr>
              <a:t>/  2</a:t>
            </a:r>
            <a:r>
              <a:rPr lang="en-US" altLang="ko-KR" b="1" spc="-150" dirty="0" smtClean="0">
                <a:solidFill>
                  <a:srgbClr val="2A58AD"/>
                </a:solidFill>
                <a:latin typeface="+mj-lt"/>
              </a:rPr>
              <a:t>8</a:t>
            </a:r>
            <a:r>
              <a:rPr lang="ko-KR" altLang="en-US" b="1" spc="-150" dirty="0" smtClean="0">
                <a:solidFill>
                  <a:srgbClr val="2A58AD"/>
                </a:solidFill>
                <a:latin typeface="+mj-lt"/>
              </a:rPr>
              <a:t>페이지 </a:t>
            </a:r>
            <a:r>
              <a:rPr lang="en-US" altLang="ko-KR" b="1" spc="-150" dirty="0">
                <a:solidFill>
                  <a:srgbClr val="2A58AD"/>
                </a:solidFill>
                <a:latin typeface="+mj-lt"/>
              </a:rPr>
              <a:t>6</a:t>
            </a:r>
            <a:r>
              <a:rPr lang="en-US" altLang="ko-KR" b="1" spc="-150" dirty="0" smtClean="0">
                <a:solidFill>
                  <a:srgbClr val="2A58AD"/>
                </a:solidFill>
                <a:latin typeface="+mj-lt"/>
              </a:rPr>
              <a:t> 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컴포넌트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05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스크린</a:t>
            </a:r>
            <a:r>
              <a:rPr lang="ko-KR" altLang="en-US" sz="1600" b="1" spc="-150" dirty="0">
                <a:solidFill>
                  <a:srgbClr val="A4C7FA"/>
                </a:solidFill>
                <a:latin typeface="+mj-lt"/>
              </a:rPr>
              <a:t>  </a:t>
            </a:r>
            <a:r>
              <a:rPr lang="en-US" altLang="ko-KR" sz="1600" b="1" spc="-150" dirty="0">
                <a:solidFill>
                  <a:srgbClr val="A4C7FA"/>
                </a:solidFill>
                <a:latin typeface="+mj-lt"/>
              </a:rPr>
              <a:t>( 1 / 2)</a:t>
            </a:r>
            <a:endParaRPr lang="ko-KR" altLang="en-US" sz="1600" b="1" spc="-150" dirty="0">
              <a:solidFill>
                <a:srgbClr val="A4C7FA"/>
              </a:solidFill>
              <a:latin typeface="+mj-lt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3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>
                <a:solidFill>
                  <a:srgbClr val="2A58AD"/>
                </a:solidFill>
                <a:latin typeface="+mj-lt"/>
              </a:rPr>
              <a:t>스크린 연결도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2626" r="3653" b="1312"/>
          <a:stretch/>
        </p:blipFill>
        <p:spPr>
          <a:xfrm>
            <a:off x="5022081" y="170475"/>
            <a:ext cx="6804000" cy="658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1438368" y="1708588"/>
            <a:ext cx="3583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Navigation Bar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기준으로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 페이지들이 상호 연결 관계에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최상위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Entity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리스트 페이지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기본값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2. Entity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성 특이성을 고려한 특수 페이지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등록 등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05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스크린</a:t>
            </a:r>
            <a:r>
              <a:rPr lang="ko-KR" altLang="en-US" sz="1600" b="1" spc="-150" dirty="0">
                <a:solidFill>
                  <a:srgbClr val="A4C7FA"/>
                </a:solidFill>
                <a:latin typeface="+mj-lt"/>
              </a:rPr>
              <a:t>  </a:t>
            </a:r>
            <a:r>
              <a:rPr lang="en-US" altLang="ko-KR" sz="1600" b="1" spc="-150" dirty="0">
                <a:solidFill>
                  <a:srgbClr val="A4C7FA"/>
                </a:solidFill>
                <a:latin typeface="+mj-lt"/>
              </a:rPr>
              <a:t>( 2 / 2 )</a:t>
            </a:r>
            <a:endParaRPr lang="ko-KR" altLang="en-US" sz="1600" b="1" spc="-150" dirty="0">
              <a:solidFill>
                <a:srgbClr val="A4C7F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21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F3DF3D-AF7A-48A0-A4E3-34A15B95022F}"/>
              </a:ext>
            </a:extLst>
          </p:cNvPr>
          <p:cNvSpPr txBox="1"/>
          <p:nvPr/>
        </p:nvSpPr>
        <p:spPr>
          <a:xfrm>
            <a:off x="1406526" y="3541295"/>
            <a:ext cx="4805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기능별</a:t>
            </a:r>
            <a:endParaRPr lang="en-US" altLang="ko-KR" sz="4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ko-KR" altLang="en-US" sz="4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쟁점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A342286-6236-416E-B34C-A744C9985778}"/>
              </a:ext>
            </a:extLst>
          </p:cNvPr>
          <p:cNvSpPr/>
          <p:nvPr/>
        </p:nvSpPr>
        <p:spPr>
          <a:xfrm flipH="1">
            <a:off x="1278189" y="3627521"/>
            <a:ext cx="64168" cy="114300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44D99D-31D4-40A2-9724-E68EBAC3C5EA}"/>
              </a:ext>
            </a:extLst>
          </p:cNvPr>
          <p:cNvSpPr txBox="1"/>
          <p:nvPr/>
        </p:nvSpPr>
        <p:spPr>
          <a:xfrm>
            <a:off x="255351" y="2450302"/>
            <a:ext cx="108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06</a:t>
            </a:r>
            <a:endParaRPr lang="ko-KR" altLang="en-US" sz="6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0" name="그림 개체 틀 6" descr="텍스트, 전자기기, 컴퓨터, 책상이(가) 표시된 사진&#10;&#10;자동 생성된 설명">
            <a:extLst>
              <a:ext uri="{FF2B5EF4-FFF2-40B4-BE49-F238E27FC236}">
                <a16:creationId xmlns:a16="http://schemas.microsoft.com/office/drawing/2014/main" xmlns="" id="{5128765F-4679-41B9-970C-260A9E0C1E2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69" b="2769"/>
          <a:stretch>
            <a:fillRect/>
          </a:stretch>
        </p:blipFill>
        <p:spPr>
          <a:xfrm>
            <a:off x="4455600" y="0"/>
            <a:ext cx="77364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A7D60B9-B6AC-46B8-A185-2272AB918FFF}"/>
              </a:ext>
            </a:extLst>
          </p:cNvPr>
          <p:cNvSpPr/>
          <p:nvPr/>
        </p:nvSpPr>
        <p:spPr>
          <a:xfrm>
            <a:off x="4455600" y="0"/>
            <a:ext cx="7736400" cy="6858000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06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기능별</a:t>
            </a:r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쟁점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신규 도서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 </a:t>
            </a:r>
            <a:r>
              <a:rPr lang="en-US" altLang="ko-KR" b="1" spc="-150" dirty="0">
                <a:solidFill>
                  <a:srgbClr val="2A58AD"/>
                </a:solidFill>
                <a:latin typeface="+mj-lt"/>
              </a:rPr>
              <a:t> /  </a:t>
            </a:r>
            <a:r>
              <a:rPr lang="ko-KR" altLang="en-US" b="1" spc="-150" dirty="0">
                <a:solidFill>
                  <a:srgbClr val="2A58AD"/>
                </a:solidFill>
              </a:rPr>
              <a:t>권혜진 </a:t>
            </a:r>
            <a:r>
              <a:rPr lang="en-US" altLang="ko-KR" b="1" spc="-150" dirty="0">
                <a:solidFill>
                  <a:srgbClr val="2A58AD"/>
                </a:solidFill>
              </a:rPr>
              <a:t>-  </a:t>
            </a:r>
            <a:r>
              <a:rPr lang="ko-KR" altLang="en-US" b="1" spc="-150" dirty="0">
                <a:solidFill>
                  <a:srgbClr val="2A58AD"/>
                </a:solidFill>
              </a:rPr>
              <a:t>신규 도서 등록</a:t>
            </a:r>
            <a:r>
              <a:rPr lang="en-US" altLang="ko-KR" b="1" spc="-150" dirty="0">
                <a:solidFill>
                  <a:srgbClr val="2A58AD"/>
                </a:solidFill>
              </a:rPr>
              <a:t> + </a:t>
            </a:r>
            <a:r>
              <a:rPr lang="ko-KR" altLang="en-US" b="1" spc="-150" dirty="0">
                <a:solidFill>
                  <a:srgbClr val="2A58AD"/>
                </a:solidFill>
              </a:rPr>
              <a:t>수정하기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1601265" y="1593387"/>
            <a:ext cx="9446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신규 도서 등록</a:t>
            </a:r>
            <a:r>
              <a:rPr lang="en-US" altLang="ko-KR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수정하기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경우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다음과 같은 특징이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[ </a:t>
            </a:r>
            <a:r>
              <a:rPr lang="ko-KR" altLang="en-US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 </a:t>
            </a:r>
            <a:r>
              <a:rPr lang="en-US" altLang="ko-KR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만 접근할 수 있습니다</a:t>
            </a:r>
            <a:r>
              <a:rPr lang="en-US" altLang="ko-KR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기존에 등록된 도서는 등록할 수 없습니다</a:t>
            </a:r>
            <a:r>
              <a:rPr lang="en-US" altLang="ko-KR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커버 이미지가 필수로 등록되어야 합니다</a:t>
            </a:r>
            <a:r>
              <a:rPr lang="en-US" altLang="ko-KR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780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06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기능별</a:t>
            </a:r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쟁점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신규 도서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 </a:t>
            </a:r>
            <a:r>
              <a:rPr lang="en-US" altLang="ko-KR" b="1" spc="-150" dirty="0">
                <a:solidFill>
                  <a:srgbClr val="2A58AD"/>
                </a:solidFill>
                <a:latin typeface="+mj-lt"/>
              </a:rPr>
              <a:t> /  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김명현  </a:t>
            </a:r>
            <a:r>
              <a:rPr lang="en-US" altLang="ko-KR" b="1" spc="-150" dirty="0">
                <a:solidFill>
                  <a:srgbClr val="2A58AD"/>
                </a:solidFill>
                <a:latin typeface="+mj-lt"/>
              </a:rPr>
              <a:t>-  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신규 도서 리스트 </a:t>
            </a:r>
            <a:r>
              <a:rPr lang="en-US" altLang="ko-KR" b="1" spc="-150" dirty="0">
                <a:solidFill>
                  <a:srgbClr val="2A58AD"/>
                </a:solidFill>
                <a:latin typeface="+mj-lt"/>
              </a:rPr>
              <a:t>+ 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베스트 </a:t>
            </a:r>
            <a:r>
              <a:rPr lang="ko-KR" altLang="en-US" b="1" spc="-150" dirty="0" err="1">
                <a:solidFill>
                  <a:srgbClr val="2A58AD"/>
                </a:solidFill>
                <a:latin typeface="+mj-lt"/>
              </a:rPr>
              <a:t>샐러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1601265" y="1593387"/>
            <a:ext cx="9446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신규 도서 리스트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경우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다음과 같은 특징이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페이지 진입 시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DB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[ </a:t>
            </a:r>
            <a:r>
              <a:rPr lang="en-US" altLang="ko-KR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new_book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 등록된 책들을 불러옵니다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[ </a:t>
            </a:r>
            <a:r>
              <a:rPr lang="en-US" altLang="ko-KR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new_book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테이블에서 재고량이 가장 적은 재고를 파악하여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매진 임박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및</a:t>
            </a:r>
            <a:r>
              <a:rPr lang="en-US" altLang="ko-KR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베스트 </a:t>
            </a:r>
            <a:r>
              <a:rPr lang="ko-KR" altLang="en-US" sz="1200" dirty="0" err="1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샐러</a:t>
            </a:r>
            <a:r>
              <a:rPr lang="ko-KR" altLang="en-US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로 선정했습니다</a:t>
            </a:r>
            <a:r>
              <a:rPr lang="en-US" altLang="ko-KR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3418449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신규 도서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 </a:t>
            </a:r>
            <a:r>
              <a:rPr lang="en-US" altLang="ko-KR" b="1" spc="-150" dirty="0">
                <a:solidFill>
                  <a:srgbClr val="2A58AD"/>
                </a:solidFill>
                <a:latin typeface="+mj-lt"/>
              </a:rPr>
              <a:t> /  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김명현  </a:t>
            </a:r>
            <a:r>
              <a:rPr lang="en-US" altLang="ko-KR" b="1" spc="-150" dirty="0">
                <a:solidFill>
                  <a:srgbClr val="2A58AD"/>
                </a:solidFill>
                <a:latin typeface="+mj-lt"/>
              </a:rPr>
              <a:t>-  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신규 도서 상세히 보기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3471046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1601265" y="4193242"/>
            <a:ext cx="9446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신규 도서 상세히 보기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경우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다음과 같은 특징이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신규 도서 리스트에서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[ </a:t>
            </a:r>
            <a:r>
              <a:rPr lang="en-US" altLang="ko-KR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new_book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[ </a:t>
            </a:r>
            <a:r>
              <a:rPr lang="en-US" altLang="ko-KR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new_book_pk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받아옵니다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해당 값을 기반으로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[ </a:t>
            </a:r>
            <a:r>
              <a:rPr lang="en-US" altLang="ko-KR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new_book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에서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mapper.xml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에서 설정한 값들을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SELECT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해옵니다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7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06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기능별</a:t>
            </a:r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쟁점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중고 도서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  </a:t>
            </a:r>
            <a:r>
              <a:rPr lang="en-US" altLang="ko-KR" b="1" spc="-150" dirty="0">
                <a:solidFill>
                  <a:srgbClr val="2A58AD"/>
                </a:solidFill>
              </a:rPr>
              <a:t>/  </a:t>
            </a:r>
            <a:r>
              <a:rPr lang="ko-KR" altLang="en-US" b="1" spc="-150" dirty="0">
                <a:solidFill>
                  <a:srgbClr val="2A58AD"/>
                </a:solidFill>
              </a:rPr>
              <a:t>이민석  </a:t>
            </a:r>
            <a:r>
              <a:rPr lang="en-US" altLang="ko-KR" b="1" spc="-150" dirty="0">
                <a:solidFill>
                  <a:srgbClr val="2A58AD"/>
                </a:solidFill>
              </a:rPr>
              <a:t>-</a:t>
            </a:r>
            <a:r>
              <a:rPr lang="ko-KR" altLang="en-US" b="1" spc="-150" dirty="0">
                <a:solidFill>
                  <a:srgbClr val="2A58AD"/>
                </a:solidFill>
              </a:rPr>
              <a:t>  </a:t>
            </a:r>
            <a:r>
              <a:rPr lang="ko-KR" altLang="en-US" b="1" spc="-150" dirty="0" err="1">
                <a:solidFill>
                  <a:srgbClr val="2A58AD"/>
                </a:solidFill>
              </a:rPr>
              <a:t>외래키</a:t>
            </a:r>
            <a:r>
              <a:rPr lang="ko-KR" altLang="en-US" b="1" spc="-150" dirty="0">
                <a:solidFill>
                  <a:srgbClr val="2A58AD"/>
                </a:solidFill>
              </a:rPr>
              <a:t> 제약 조건</a:t>
            </a:r>
            <a:r>
              <a:rPr lang="en-US" altLang="ko-KR" b="1" spc="-150" dirty="0">
                <a:solidFill>
                  <a:srgbClr val="2A58AD"/>
                </a:solidFill>
              </a:rPr>
              <a:t> 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1601265" y="1593387"/>
            <a:ext cx="94461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중고 도서의 경우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다음과 같은 특징이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전산에 새 도서로 등록되어 있는 항목만</a:t>
            </a:r>
            <a:r>
              <a:rPr lang="en-US" altLang="ko-KR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서비스에서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제어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전산에서 특정 도서의 취급이 제한 및 종료될 경우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신규 도서 및 </a:t>
            </a:r>
            <a:r>
              <a:rPr lang="ko-KR" altLang="en-US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대응되는 중고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도서 모두 폐기 필요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따라서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[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중고 도서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에서는 </a:t>
            </a:r>
            <a:r>
              <a:rPr lang="ko-KR" altLang="en-US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외래키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속성을 통해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[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신규 도서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</a:t>
            </a:r>
            <a:r>
              <a:rPr lang="ko-KR" altLang="en-US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기본키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속성을 참조해야 합니다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이러한 경우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참조된 행이 제거되지 못하며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해당 참조 칼럼이 수정되지 못하는 문제가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따라서 다음과 같은 방법으로 이를 해결할 수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삭제 및 수정 시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참조 제약 조건을 일시적으로 해제하는 경우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참조 제약 조건에 추가적인 옵션을 추가하는 경우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안정성 및 작업 능률 면에서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번의 경우가 좋다고 판단되어 다음의 구문을 추가하게 되었습니다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ON DELETE CASCADE  ON UPDATE CASCADE</a:t>
            </a:r>
          </a:p>
        </p:txBody>
      </p:sp>
    </p:spTree>
    <p:extLst>
      <p:ext uri="{BB962C8B-B14F-4D97-AF65-F5344CB8AC3E}">
        <p14:creationId xmlns:p14="http://schemas.microsoft.com/office/powerpoint/2010/main" val="1512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92C75319-B2A1-4B53-927D-BC7F910D6196}"/>
              </a:ext>
            </a:extLst>
          </p:cNvPr>
          <p:cNvSpPr txBox="1"/>
          <p:nvPr/>
        </p:nvSpPr>
        <p:spPr>
          <a:xfrm>
            <a:off x="2417512" y="3623663"/>
            <a:ext cx="2771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03 </a:t>
            </a:r>
            <a:r>
              <a:rPr lang="ko-KR" altLang="en-US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서비스 기획 목적</a:t>
            </a:r>
            <a:endParaRPr lang="ko-KR" altLang="en-US" sz="2000" spc="-150" dirty="0">
              <a:solidFill>
                <a:schemeClr val="tx2">
                  <a:lumMod val="65000"/>
                  <a:lumOff val="3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3FBF8CCF-5736-4A17-BCF0-778552254C14}"/>
              </a:ext>
            </a:extLst>
          </p:cNvPr>
          <p:cNvSpPr txBox="1"/>
          <p:nvPr/>
        </p:nvSpPr>
        <p:spPr>
          <a:xfrm>
            <a:off x="2417512" y="4173063"/>
            <a:ext cx="309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04 </a:t>
            </a:r>
            <a:r>
              <a:rPr lang="ko-KR" altLang="en-US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레이아웃 설계</a:t>
            </a:r>
            <a:endParaRPr lang="ko-KR" altLang="en-US" sz="2000" spc="-150" dirty="0">
              <a:solidFill>
                <a:schemeClr val="tx2">
                  <a:lumMod val="65000"/>
                  <a:lumOff val="3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5B6EC10A-EB09-48FC-8EB7-A490421E97AE}"/>
              </a:ext>
            </a:extLst>
          </p:cNvPr>
          <p:cNvSpPr txBox="1"/>
          <p:nvPr/>
        </p:nvSpPr>
        <p:spPr>
          <a:xfrm>
            <a:off x="7331314" y="2861560"/>
            <a:ext cx="231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07 DB </a:t>
            </a:r>
            <a:r>
              <a:rPr lang="ko-KR" altLang="en-US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명세서</a:t>
            </a:r>
            <a:endParaRPr lang="ko-KR" altLang="en-US" sz="2000" spc="-150" dirty="0">
              <a:solidFill>
                <a:schemeClr val="tx2">
                  <a:lumMod val="65000"/>
                  <a:lumOff val="3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3F025F2A-A775-48E8-A36A-2D9EB98C16E8}"/>
              </a:ext>
            </a:extLst>
          </p:cNvPr>
          <p:cNvSpPr txBox="1"/>
          <p:nvPr/>
        </p:nvSpPr>
        <p:spPr>
          <a:xfrm>
            <a:off x="7331314" y="3412148"/>
            <a:ext cx="231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08 ERD</a:t>
            </a:r>
            <a:endParaRPr lang="ko-KR" altLang="en-US" sz="2000" spc="-150" dirty="0">
              <a:solidFill>
                <a:schemeClr val="tx2">
                  <a:lumMod val="65000"/>
                  <a:lumOff val="3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1098" y="2361012"/>
            <a:ext cx="642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31097" y="3880568"/>
            <a:ext cx="642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기획</a:t>
            </a:r>
            <a:endParaRPr lang="ko-KR" altLang="en-US" sz="1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59035" y="3180125"/>
            <a:ext cx="1556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DB</a:t>
            </a:r>
            <a:endParaRPr lang="ko-KR" altLang="en-US" sz="1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F025F2A-A775-48E8-A36A-2D9EB98C16E8}"/>
              </a:ext>
            </a:extLst>
          </p:cNvPr>
          <p:cNvSpPr txBox="1"/>
          <p:nvPr/>
        </p:nvSpPr>
        <p:spPr>
          <a:xfrm>
            <a:off x="7331314" y="4969953"/>
            <a:ext cx="231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10 </a:t>
            </a:r>
            <a:r>
              <a:rPr lang="ko-KR" altLang="en-US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프로젝트 소감</a:t>
            </a:r>
            <a:endParaRPr lang="ko-KR" altLang="en-US" sz="2000" spc="-150" dirty="0">
              <a:solidFill>
                <a:schemeClr val="tx2">
                  <a:lumMod val="65000"/>
                  <a:lumOff val="3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59035" y="5046896"/>
            <a:ext cx="1556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Impression</a:t>
            </a:r>
            <a:endParaRPr lang="ko-KR" altLang="en-US" sz="1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FBF8CCF-5736-4A17-BCF0-778552254C14}"/>
              </a:ext>
            </a:extLst>
          </p:cNvPr>
          <p:cNvSpPr txBox="1"/>
          <p:nvPr/>
        </p:nvSpPr>
        <p:spPr>
          <a:xfrm>
            <a:off x="2382707" y="4972716"/>
            <a:ext cx="309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05 </a:t>
            </a:r>
            <a:r>
              <a:rPr lang="ko-KR" altLang="en-US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스크린</a:t>
            </a:r>
            <a:endParaRPr lang="ko-KR" altLang="en-US" sz="2000" spc="-150" dirty="0">
              <a:solidFill>
                <a:schemeClr val="tx2">
                  <a:lumMod val="65000"/>
                  <a:lumOff val="3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FBF8CCF-5736-4A17-BCF0-778552254C14}"/>
              </a:ext>
            </a:extLst>
          </p:cNvPr>
          <p:cNvSpPr txBox="1"/>
          <p:nvPr/>
        </p:nvSpPr>
        <p:spPr>
          <a:xfrm>
            <a:off x="7331314" y="2063198"/>
            <a:ext cx="309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06 </a:t>
            </a:r>
            <a:r>
              <a:rPr lang="ko-KR" altLang="en-US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기능별 쟁점</a:t>
            </a:r>
            <a:endParaRPr lang="ko-KR" altLang="en-US" sz="2000" spc="-150" dirty="0">
              <a:solidFill>
                <a:schemeClr val="tx2">
                  <a:lumMod val="65000"/>
                  <a:lumOff val="3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0429" y="5049659"/>
            <a:ext cx="1556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Frontend</a:t>
            </a:r>
            <a:endParaRPr lang="ko-KR" altLang="en-US" sz="1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9035" y="2142111"/>
            <a:ext cx="1556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Backend</a:t>
            </a:r>
            <a:endParaRPr lang="ko-KR" altLang="en-US" sz="1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F13D2DF-35F3-488B-9ADB-FEE192213322}"/>
              </a:ext>
            </a:extLst>
          </p:cNvPr>
          <p:cNvSpPr txBox="1"/>
          <p:nvPr/>
        </p:nvSpPr>
        <p:spPr>
          <a:xfrm>
            <a:off x="797787" y="324770"/>
            <a:ext cx="519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A4C7FA"/>
                </a:solidFill>
                <a:latin typeface="+mj-lt"/>
              </a:rPr>
              <a:t>Index</a:t>
            </a:r>
            <a:endParaRPr lang="ko-KR" altLang="en-US" sz="3600" b="1" spc="-150" dirty="0">
              <a:solidFill>
                <a:srgbClr val="A4C7FA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7C1CDF6-DD7B-4CA2-8273-61740AA09E92}"/>
              </a:ext>
            </a:extLst>
          </p:cNvPr>
          <p:cNvSpPr/>
          <p:nvPr/>
        </p:nvSpPr>
        <p:spPr>
          <a:xfrm>
            <a:off x="653447" y="335945"/>
            <a:ext cx="45719" cy="621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7C1CDF6-DD7B-4CA2-8273-61740AA09E92}"/>
              </a:ext>
            </a:extLst>
          </p:cNvPr>
          <p:cNvSpPr/>
          <p:nvPr/>
        </p:nvSpPr>
        <p:spPr>
          <a:xfrm>
            <a:off x="2336988" y="4977398"/>
            <a:ext cx="45719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D7C1CDF6-DD7B-4CA2-8273-61740AA09E92}"/>
              </a:ext>
            </a:extLst>
          </p:cNvPr>
          <p:cNvSpPr/>
          <p:nvPr/>
        </p:nvSpPr>
        <p:spPr>
          <a:xfrm>
            <a:off x="7285594" y="2056863"/>
            <a:ext cx="45719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D7C1CDF6-DD7B-4CA2-8273-61740AA09E92}"/>
              </a:ext>
            </a:extLst>
          </p:cNvPr>
          <p:cNvSpPr/>
          <p:nvPr/>
        </p:nvSpPr>
        <p:spPr>
          <a:xfrm>
            <a:off x="7285594" y="2868557"/>
            <a:ext cx="45719" cy="97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7C1CDF6-DD7B-4CA2-8273-61740AA09E92}"/>
              </a:ext>
            </a:extLst>
          </p:cNvPr>
          <p:cNvSpPr/>
          <p:nvPr/>
        </p:nvSpPr>
        <p:spPr>
          <a:xfrm>
            <a:off x="7285594" y="4963618"/>
            <a:ext cx="45719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D7C1CDF6-DD7B-4CA2-8273-61740AA09E92}"/>
              </a:ext>
            </a:extLst>
          </p:cNvPr>
          <p:cNvSpPr/>
          <p:nvPr/>
        </p:nvSpPr>
        <p:spPr>
          <a:xfrm>
            <a:off x="2336988" y="3623663"/>
            <a:ext cx="45719" cy="97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AB50A1C-9286-48B8-97BC-BF4AB7BD0DE6}"/>
              </a:ext>
            </a:extLst>
          </p:cNvPr>
          <p:cNvSpPr txBox="1"/>
          <p:nvPr/>
        </p:nvSpPr>
        <p:spPr>
          <a:xfrm>
            <a:off x="2435216" y="2063198"/>
            <a:ext cx="2771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01 </a:t>
            </a:r>
            <a:r>
              <a:rPr lang="ko-KR" altLang="en-US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팀 소개</a:t>
            </a:r>
            <a:endParaRPr lang="ko-KR" altLang="en-US" sz="2000" spc="-150" dirty="0">
              <a:solidFill>
                <a:schemeClr val="tx2">
                  <a:lumMod val="65000"/>
                  <a:lumOff val="3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2EE6BA3-7AF3-40CA-9D07-AD6CAC48F498}"/>
              </a:ext>
            </a:extLst>
          </p:cNvPr>
          <p:cNvSpPr txBox="1"/>
          <p:nvPr/>
        </p:nvSpPr>
        <p:spPr>
          <a:xfrm>
            <a:off x="2435216" y="2612598"/>
            <a:ext cx="309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02 </a:t>
            </a:r>
            <a:r>
              <a:rPr lang="ko-KR" altLang="en-US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스케줄 표</a:t>
            </a:r>
            <a:endParaRPr lang="ko-KR" altLang="en-US" sz="2000" spc="-150" dirty="0">
              <a:solidFill>
                <a:schemeClr val="tx2">
                  <a:lumMod val="65000"/>
                  <a:lumOff val="3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AA57E7B-3F56-4518-B5FC-615A30726FFB}"/>
              </a:ext>
            </a:extLst>
          </p:cNvPr>
          <p:cNvSpPr/>
          <p:nvPr/>
        </p:nvSpPr>
        <p:spPr>
          <a:xfrm>
            <a:off x="2354692" y="2063198"/>
            <a:ext cx="45719" cy="97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215E5DB-6DEC-4F33-86A1-9299CE2514BB}"/>
              </a:ext>
            </a:extLst>
          </p:cNvPr>
          <p:cNvSpPr txBox="1"/>
          <p:nvPr/>
        </p:nvSpPr>
        <p:spPr>
          <a:xfrm>
            <a:off x="7331314" y="4171591"/>
            <a:ext cx="231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09 Reference</a:t>
            </a:r>
            <a:endParaRPr lang="ko-KR" altLang="en-US" sz="2000" spc="-150" dirty="0">
              <a:solidFill>
                <a:schemeClr val="tx2">
                  <a:lumMod val="65000"/>
                  <a:lumOff val="3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6651001-6DC2-4E39-A8FC-745700E4D38B}"/>
              </a:ext>
            </a:extLst>
          </p:cNvPr>
          <p:cNvSpPr txBox="1"/>
          <p:nvPr/>
        </p:nvSpPr>
        <p:spPr>
          <a:xfrm>
            <a:off x="5659035" y="4248534"/>
            <a:ext cx="1556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Link</a:t>
            </a:r>
            <a:endParaRPr lang="ko-KR" altLang="en-US" sz="1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304BA72-A370-442B-8F4A-C83B825C0AEB}"/>
              </a:ext>
            </a:extLst>
          </p:cNvPr>
          <p:cNvSpPr/>
          <p:nvPr/>
        </p:nvSpPr>
        <p:spPr>
          <a:xfrm>
            <a:off x="7285594" y="4165256"/>
            <a:ext cx="45719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3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06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기능별</a:t>
            </a:r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쟁점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1601265" y="1593387"/>
            <a:ext cx="9446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중고 도서의 </a:t>
            </a: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재고 수량 관련 칼럼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은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다음과 같은 특징이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모든 재고 수량은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INT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타입이다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따라서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null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아닌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기본값으로 부여 되야 합니다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모든 재고 수량은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0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포함한 양수여야 합니다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따라서 다음과 같은 옵션을 부여 해야 합니다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INT DEFAULT 0 NOT NULL CHECK (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칼럼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_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이름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&gt;= 0 )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또한 서버 내부 </a:t>
            </a:r>
            <a:r>
              <a:rPr lang="ko-KR" altLang="en-US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로직에서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음수의 값이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DB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넘어가지 않는 유효성 구문을 추가하였습니다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중고 도서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  </a:t>
            </a:r>
            <a:r>
              <a:rPr lang="en-US" altLang="ko-KR" b="1" spc="-150" dirty="0">
                <a:solidFill>
                  <a:srgbClr val="2A58AD"/>
                </a:solidFill>
              </a:rPr>
              <a:t>/  </a:t>
            </a:r>
            <a:r>
              <a:rPr lang="ko-KR" altLang="en-US" b="1" spc="-150" dirty="0">
                <a:solidFill>
                  <a:srgbClr val="2A58AD"/>
                </a:solidFill>
              </a:rPr>
              <a:t>이민석  </a:t>
            </a:r>
            <a:r>
              <a:rPr lang="en-US" altLang="ko-KR" b="1" spc="-150" dirty="0">
                <a:solidFill>
                  <a:srgbClr val="2A58AD"/>
                </a:solidFill>
              </a:rPr>
              <a:t>-</a:t>
            </a:r>
            <a:r>
              <a:rPr lang="ko-KR" altLang="en-US" b="1" spc="-150" dirty="0">
                <a:solidFill>
                  <a:srgbClr val="2A58AD"/>
                </a:solidFill>
              </a:rPr>
              <a:t>  칼럼 제약 조건</a:t>
            </a:r>
            <a:r>
              <a:rPr lang="en-US" altLang="ko-KR" b="1" spc="-150" dirty="0">
                <a:solidFill>
                  <a:srgbClr val="2A58AD"/>
                </a:solidFill>
              </a:rPr>
              <a:t> 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1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06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기능별</a:t>
            </a:r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쟁점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1601265" y="1593387"/>
            <a:ext cx="94461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이벤트 상세 페이지에서 </a:t>
            </a: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좋아요 기능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은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다음과 같은 특징이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유저 정보가 필요합니다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유저 한 명당 한 번씩만 누를 수 있습니다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짝수 횟수 클릭 시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좋아요 취소가 가능 해야 합니다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사용자의 편의를 위해서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페이지 이동이 이루어지지 않아야 합니다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위와 같은 요구사항의 구현을 위해서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별도의 좋아요 테이블이 필요했습니다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PK,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현재 로그인 된 유저의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PK,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상세페이지의 </a:t>
            </a:r>
            <a:r>
              <a:rPr lang="ko-KR" altLang="en-US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게시글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PK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칼럼으로 가지는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[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테이블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생성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테이블 생성 후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다음과 같은 프로세스로 좋아요 기능을 구현하였습니다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Session -  Cookie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체크하여 로그인 여부 확인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로그인 중 이라면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로그인 유저의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PK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ko-KR" altLang="en-US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게시글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PK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Servlet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으로 보내서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AJAX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전송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두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PK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일치되는 행이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[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테이블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내에 있는지 확인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행이 없다면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좋아요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+ 1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및 행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Insert,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행이 있다면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좋아요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– 1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및 행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Delete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해당 결과를 받아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JavaScript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이용하여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HTML DOM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값을 변경</a:t>
            </a:r>
            <a:endParaRPr lang="en-US" altLang="ko-KR" sz="1200" b="1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게시판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  </a:t>
            </a:r>
            <a:r>
              <a:rPr lang="en-US" altLang="ko-KR" b="1" spc="-150" dirty="0">
                <a:solidFill>
                  <a:srgbClr val="2A58AD"/>
                </a:solidFill>
              </a:rPr>
              <a:t>/  </a:t>
            </a:r>
            <a:r>
              <a:rPr lang="ko-KR" altLang="en-US" b="1" spc="-150" dirty="0">
                <a:solidFill>
                  <a:srgbClr val="2A58AD"/>
                </a:solidFill>
              </a:rPr>
              <a:t>권승연  </a:t>
            </a:r>
            <a:r>
              <a:rPr lang="en-US" altLang="ko-KR" b="1" spc="-150" dirty="0">
                <a:solidFill>
                  <a:srgbClr val="2A58AD"/>
                </a:solidFill>
              </a:rPr>
              <a:t>-  </a:t>
            </a:r>
            <a:r>
              <a:rPr lang="ko-KR" altLang="en-US" b="1" spc="-150" dirty="0">
                <a:solidFill>
                  <a:srgbClr val="2A58AD"/>
                </a:solidFill>
              </a:rPr>
              <a:t>이벤트 상세 페이지 </a:t>
            </a:r>
            <a:r>
              <a:rPr lang="en-US" altLang="ko-KR" b="1" spc="-150" dirty="0">
                <a:solidFill>
                  <a:srgbClr val="2A58AD"/>
                </a:solidFill>
              </a:rPr>
              <a:t>“</a:t>
            </a:r>
            <a:r>
              <a:rPr lang="ko-KR" altLang="en-US" b="1" spc="-150" dirty="0">
                <a:solidFill>
                  <a:srgbClr val="2A58AD"/>
                </a:solidFill>
              </a:rPr>
              <a:t> 좋아요 </a:t>
            </a:r>
            <a:r>
              <a:rPr lang="en-US" altLang="ko-KR" b="1" spc="-150" dirty="0">
                <a:solidFill>
                  <a:srgbClr val="2A58AD"/>
                </a:solidFill>
              </a:rPr>
              <a:t>“ </a:t>
            </a:r>
            <a:r>
              <a:rPr lang="ko-KR" altLang="en-US" b="1" spc="-150" dirty="0">
                <a:solidFill>
                  <a:srgbClr val="2A58AD"/>
                </a:solidFill>
              </a:rPr>
              <a:t>기능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06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기능별</a:t>
            </a:r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쟁점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1601265" y="1593387"/>
            <a:ext cx="9446180" cy="338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로그인 및 회원가입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경우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다음과 같은 특징이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사이트 내 어떤 </a:t>
            </a:r>
            <a:r>
              <a:rPr lang="ko-KR" altLang="en-US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페이지에서든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편리하게 사용할 수 있어야 합니다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이메일 중복검사의 결과는 검사가 끝난 후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화면에 실시간으로 나타나야 합니다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편리한 접근을 위해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로그인 및 회원가입 기능은 사이트 상단에 고정시킨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&lt;nav&gt;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태그에 포함시켰습니다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또한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불필요한 페이지 이동을 줄이고자 </a:t>
            </a:r>
            <a:r>
              <a:rPr lang="ko-KR" altLang="en-US" sz="1200" b="1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모달</a:t>
            </a:r>
            <a:r>
              <a:rPr lang="ko-KR" altLang="en-US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이용하여 로그인 및 회원가입 창을 구현했습니다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이후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다음과 같이 로그인 및 회원가입의 유효성 검사를 진행했습니다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AJAX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onkeyup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활용하여 실시간으로 이메일 중복검사를 진행합니다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회원가입에서 약관 체크는 필수 항목이 모두 체크된 경우에만 진행할 수 있도록 설계했습니다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일반 사용자</a:t>
            </a:r>
            <a:r>
              <a:rPr lang="en-US" altLang="ko-KR" sz="3200" b="1" spc="-150" dirty="0">
                <a:solidFill>
                  <a:srgbClr val="2A58AD"/>
                </a:solidFill>
              </a:rPr>
              <a:t> </a:t>
            </a:r>
            <a:r>
              <a:rPr lang="en-US" altLang="ko-KR" b="1" spc="-150" dirty="0">
                <a:solidFill>
                  <a:srgbClr val="2A58AD"/>
                </a:solidFill>
              </a:rPr>
              <a:t>/  </a:t>
            </a:r>
            <a:r>
              <a:rPr lang="ko-KR" altLang="en-US" b="1" spc="-150" dirty="0">
                <a:solidFill>
                  <a:srgbClr val="2A58AD"/>
                </a:solidFill>
              </a:rPr>
              <a:t>고결  </a:t>
            </a:r>
            <a:r>
              <a:rPr lang="en-US" altLang="ko-KR" b="1" spc="-150" dirty="0">
                <a:solidFill>
                  <a:srgbClr val="2A58AD"/>
                </a:solidFill>
              </a:rPr>
              <a:t>-  </a:t>
            </a:r>
            <a:r>
              <a:rPr lang="ko-KR" altLang="en-US" b="1" spc="-150" dirty="0">
                <a:solidFill>
                  <a:srgbClr val="2A58AD"/>
                </a:solidFill>
              </a:rPr>
              <a:t>로그인 및 회원가입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468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06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기능별</a:t>
            </a:r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쟁점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1601265" y="1593387"/>
            <a:ext cx="94461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경우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다음과 같은 특징이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[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관리자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만 이용할 수 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클라이언트와 서버 간의 통계 데이터 전송을 위해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JSON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타입을 사용하게 된다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효율적인 정보 전달을 위해서는 데이터 시각화 과정이 필요하다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통계를 위해 각각의 데이터를 하나씩 가져오는 것은 비효율적 이라고 생각했기에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일련의 정보를 하나의 객체로 묶어서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Collection Framework ( </a:t>
            </a:r>
            <a:r>
              <a:rPr lang="en-US" altLang="ko-KR" sz="1200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jdk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1.8 ~ )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</a:t>
            </a:r>
            <a:r>
              <a:rPr lang="en-US" altLang="ko-KR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List, </a:t>
            </a:r>
            <a:r>
              <a:rPr lang="en-US" altLang="ko-KR" sz="1200" b="1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HashMap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의 형태로 받아왔습니다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JSON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형태로 바꾸기 위해서 </a:t>
            </a:r>
            <a:r>
              <a:rPr lang="en-US" altLang="ko-KR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라이브러리</a:t>
            </a:r>
            <a:r>
              <a:rPr lang="en-US" altLang="ko-KR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사용하였습니다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JSON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데이터를 기반의 데이터 시각화를 위해서 </a:t>
            </a:r>
            <a:r>
              <a:rPr lang="ko-KR" altLang="en-US" sz="1200" b="1" dirty="0" err="1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구글</a:t>
            </a:r>
            <a:r>
              <a:rPr lang="ko-KR" altLang="en-US" sz="1200" b="1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차트 </a:t>
            </a:r>
            <a:r>
              <a:rPr lang="ko-KR" altLang="en-US" sz="1200" dirty="0" smtClean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사용하였습니다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통계</a:t>
            </a:r>
            <a:r>
              <a:rPr lang="en-US" altLang="ko-KR" sz="3200" b="1" spc="-150" dirty="0">
                <a:solidFill>
                  <a:srgbClr val="2A58AD"/>
                </a:solidFill>
              </a:rPr>
              <a:t> </a:t>
            </a:r>
            <a:r>
              <a:rPr lang="en-US" altLang="ko-KR" b="1" spc="-150" dirty="0">
                <a:solidFill>
                  <a:srgbClr val="2A58AD"/>
                </a:solidFill>
              </a:rPr>
              <a:t>/  </a:t>
            </a:r>
            <a:r>
              <a:rPr lang="ko-KR" altLang="en-US" b="1" spc="-150" dirty="0">
                <a:solidFill>
                  <a:srgbClr val="2A58AD"/>
                </a:solidFill>
              </a:rPr>
              <a:t>배효찬 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86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06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기능별</a:t>
            </a:r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쟁점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장바구니</a:t>
            </a:r>
            <a:r>
              <a:rPr lang="ko-KR" altLang="en-US" b="1" spc="-150" dirty="0">
                <a:solidFill>
                  <a:srgbClr val="2A58AD"/>
                </a:solidFill>
                <a:latin typeface="+mj-lt"/>
              </a:rPr>
              <a:t>  </a:t>
            </a:r>
            <a:r>
              <a:rPr lang="en-US" altLang="ko-KR" b="1" spc="-150" dirty="0">
                <a:solidFill>
                  <a:srgbClr val="2A58AD"/>
                </a:solidFill>
              </a:rPr>
              <a:t>/  </a:t>
            </a:r>
            <a:r>
              <a:rPr lang="ko-KR" altLang="en-US" b="1" spc="-150" dirty="0">
                <a:solidFill>
                  <a:srgbClr val="2A58AD"/>
                </a:solidFill>
              </a:rPr>
              <a:t>정병찬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1601265" y="1593387"/>
            <a:ext cx="94461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장바구니의 경우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다음과 같은 특징이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장바구니 기능은 단수 및 복수의 상품을 선택하고 개별 항목의 수량을 합하게 됩니다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장바구니 </a:t>
            </a: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담기 시점의 재고량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과 </a:t>
            </a:r>
            <a:r>
              <a:rPr lang="ko-KR" altLang="en-US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구매 시점의 재고량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의 불일치가 발생할 수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장바구니 리스트를 저장할 공간이 필요하며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이는 </a:t>
            </a:r>
            <a:r>
              <a:rPr lang="en-US" altLang="ko-KR" sz="1200" b="1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DB Table, Cookie, </a:t>
            </a:r>
            <a:r>
              <a:rPr lang="en-US" altLang="ko-KR" sz="1200" b="1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LocalStorage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등이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BOOKS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에서는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[ cart ]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테이블을 이용하여 문제를 해결하였습니다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장바구니 내부 비즈니스는 다음과 같이 구분되어 있습니다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최초 진입 시점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상품과 관련된 최신 상품 가격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재고 수량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SELECT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수량 변경 시점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 Vanilla JS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이용하여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HTML DOM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값 변경</a:t>
            </a: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주문 확정 시점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변경된 값을 반영하여 재고 수량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UPDATE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206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번 과정에서 재고 수량이 </a:t>
            </a:r>
            <a:r>
              <a:rPr lang="ko-KR" altLang="en-US" sz="1200" b="1" dirty="0" err="1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가변값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이라는 특징이 있기 때문에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다음과 같이 동적 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SQL </a:t>
            </a:r>
            <a:r>
              <a:rPr lang="ko-KR" altLang="en-US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문을 사용하였습니다</a:t>
            </a:r>
            <a:r>
              <a:rPr lang="en-US" altLang="ko-KR" sz="1200" dirty="0">
                <a:solidFill>
                  <a:srgbClr val="00206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5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8" descr="사람, 노트북이(가) 표시된 사진&#10;&#10;자동 생성된 설명">
            <a:extLst>
              <a:ext uri="{FF2B5EF4-FFF2-40B4-BE49-F238E27FC236}">
                <a16:creationId xmlns:a16="http://schemas.microsoft.com/office/drawing/2014/main" xmlns="" id="{D66C0FFB-A507-4BEB-82B4-C637F0F0C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1" r="29233"/>
          <a:stretch/>
        </p:blipFill>
        <p:spPr>
          <a:xfrm>
            <a:off x="4455601" y="0"/>
            <a:ext cx="7736400" cy="6858000"/>
          </a:xfrm>
          <a:prstGeom prst="parallelogram">
            <a:avLst>
              <a:gd name="adj" fmla="val 0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F3DF3D-AF7A-48A0-A4E3-34A15B95022F}"/>
              </a:ext>
            </a:extLst>
          </p:cNvPr>
          <p:cNvSpPr txBox="1"/>
          <p:nvPr/>
        </p:nvSpPr>
        <p:spPr>
          <a:xfrm>
            <a:off x="1463676" y="3541295"/>
            <a:ext cx="4805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DB Entity</a:t>
            </a:r>
            <a:endParaRPr lang="ko-KR" altLang="en-US" sz="4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A342286-6236-416E-B34C-A744C9985778}"/>
              </a:ext>
            </a:extLst>
          </p:cNvPr>
          <p:cNvSpPr/>
          <p:nvPr/>
        </p:nvSpPr>
        <p:spPr>
          <a:xfrm>
            <a:off x="1383464" y="3595437"/>
            <a:ext cx="64169" cy="62166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44D99D-31D4-40A2-9724-E68EBAC3C5EA}"/>
              </a:ext>
            </a:extLst>
          </p:cNvPr>
          <p:cNvSpPr txBox="1"/>
          <p:nvPr/>
        </p:nvSpPr>
        <p:spPr>
          <a:xfrm>
            <a:off x="312501" y="2450302"/>
            <a:ext cx="108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07</a:t>
            </a:r>
            <a:endParaRPr lang="ko-KR" altLang="en-US" sz="6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16A868F-9903-4007-A607-05F1A16A8609}"/>
              </a:ext>
            </a:extLst>
          </p:cNvPr>
          <p:cNvSpPr/>
          <p:nvPr/>
        </p:nvSpPr>
        <p:spPr>
          <a:xfrm>
            <a:off x="4455600" y="0"/>
            <a:ext cx="77364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A4C7FA"/>
                </a:solidFill>
                <a:latin typeface="+mj-lt"/>
              </a:rPr>
              <a:t>07 DB Entity</a:t>
            </a:r>
            <a:endParaRPr lang="ko-KR" altLang="en-US" sz="3600" b="1" spc="-150" dirty="0">
              <a:solidFill>
                <a:srgbClr val="A4C7FA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621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21082" y="1540245"/>
            <a:ext cx="2133600" cy="2133600"/>
            <a:chOff x="2326322" y="924244"/>
            <a:chExt cx="2133600" cy="21336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3642CDF-EDE5-4F23-BD4B-02464E25FA63}"/>
                </a:ext>
              </a:extLst>
            </p:cNvPr>
            <p:cNvSpPr txBox="1"/>
            <p:nvPr/>
          </p:nvSpPr>
          <p:spPr>
            <a:xfrm>
              <a:off x="2647951" y="2156519"/>
              <a:ext cx="157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사용자 계정 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CRUD</a:t>
              </a:r>
              <a:endParaRPr lang="pt-BR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64790D3-39F7-40EA-AE8D-FE881B134D3D}"/>
                </a:ext>
              </a:extLst>
            </p:cNvPr>
            <p:cNvSpPr txBox="1"/>
            <p:nvPr/>
          </p:nvSpPr>
          <p:spPr>
            <a:xfrm>
              <a:off x="2647952" y="1563344"/>
              <a:ext cx="1510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+mj-lt"/>
                </a:rPr>
                <a:t>User</a:t>
              </a:r>
              <a:endParaRPr lang="ko-KR" altLang="en-US" sz="1600" b="1" dirty="0">
                <a:latin typeface="+mj-lt"/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2326322" y="924244"/>
              <a:ext cx="2133600" cy="2133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056350" y="1540245"/>
            <a:ext cx="2133600" cy="2133600"/>
            <a:chOff x="2326322" y="924244"/>
            <a:chExt cx="2133600" cy="21336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03642CDF-EDE5-4F23-BD4B-02464E25FA63}"/>
                </a:ext>
              </a:extLst>
            </p:cNvPr>
            <p:cNvSpPr txBox="1"/>
            <p:nvPr/>
          </p:nvSpPr>
          <p:spPr>
            <a:xfrm>
              <a:off x="2647951" y="2156519"/>
              <a:ext cx="157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계산서</a:t>
              </a:r>
              <a:endParaRPr lang="pt-BR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564790D3-39F7-40EA-AE8D-FE881B134D3D}"/>
                </a:ext>
              </a:extLst>
            </p:cNvPr>
            <p:cNvSpPr txBox="1"/>
            <p:nvPr/>
          </p:nvSpPr>
          <p:spPr>
            <a:xfrm>
              <a:off x="2647952" y="1563344"/>
              <a:ext cx="1510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+mj-lt"/>
                </a:rPr>
                <a:t>Bills</a:t>
              </a:r>
              <a:endParaRPr lang="ko-KR" altLang="en-US" sz="1600" b="1" dirty="0">
                <a:latin typeface="+mj-lt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326322" y="924244"/>
              <a:ext cx="2133600" cy="2133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438716" y="1540245"/>
            <a:ext cx="2133600" cy="2133600"/>
            <a:chOff x="2326322" y="924244"/>
            <a:chExt cx="2133600" cy="21336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3642CDF-EDE5-4F23-BD4B-02464E25FA63}"/>
                </a:ext>
              </a:extLst>
            </p:cNvPr>
            <p:cNvSpPr txBox="1"/>
            <p:nvPr/>
          </p:nvSpPr>
          <p:spPr>
            <a:xfrm>
              <a:off x="2647951" y="2156519"/>
              <a:ext cx="157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관리자 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CRUD</a:t>
              </a:r>
              <a:endParaRPr lang="pt-BR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64790D3-39F7-40EA-AE8D-FE881B134D3D}"/>
                </a:ext>
              </a:extLst>
            </p:cNvPr>
            <p:cNvSpPr txBox="1"/>
            <p:nvPr/>
          </p:nvSpPr>
          <p:spPr>
            <a:xfrm>
              <a:off x="2647952" y="1563344"/>
              <a:ext cx="1510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+mj-lt"/>
                </a:rPr>
                <a:t>Admin</a:t>
              </a:r>
              <a:endParaRPr lang="ko-KR" altLang="en-US" sz="1600" b="1" dirty="0">
                <a:latin typeface="+mj-lt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326322" y="924244"/>
              <a:ext cx="2133600" cy="2133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632804" y="3902624"/>
            <a:ext cx="2133600" cy="2133600"/>
            <a:chOff x="2504122" y="3701461"/>
            <a:chExt cx="2133600" cy="213360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03642CDF-EDE5-4F23-BD4B-02464E25FA63}"/>
                </a:ext>
              </a:extLst>
            </p:cNvPr>
            <p:cNvSpPr txBox="1"/>
            <p:nvPr/>
          </p:nvSpPr>
          <p:spPr>
            <a:xfrm>
              <a:off x="2825751" y="4933736"/>
              <a:ext cx="157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중고 도서 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CRUD</a:t>
              </a:r>
              <a:endParaRPr lang="pt-BR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2504122" y="3701461"/>
              <a:ext cx="2133600" cy="2133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564790D3-39F7-40EA-AE8D-FE881B134D3D}"/>
                </a:ext>
              </a:extLst>
            </p:cNvPr>
            <p:cNvSpPr txBox="1"/>
            <p:nvPr/>
          </p:nvSpPr>
          <p:spPr>
            <a:xfrm>
              <a:off x="2815746" y="4296802"/>
              <a:ext cx="1510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lt"/>
                </a:rPr>
                <a:t>Old Book</a:t>
              </a:r>
              <a:endParaRPr lang="ko-KR" altLang="en-US" sz="1600" b="1" dirty="0">
                <a:latin typeface="+mj-lt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015170" y="3902624"/>
            <a:ext cx="2133600" cy="2133600"/>
            <a:chOff x="2504122" y="3701461"/>
            <a:chExt cx="2133600" cy="213360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03642CDF-EDE5-4F23-BD4B-02464E25FA63}"/>
                </a:ext>
              </a:extLst>
            </p:cNvPr>
            <p:cNvSpPr txBox="1"/>
            <p:nvPr/>
          </p:nvSpPr>
          <p:spPr>
            <a:xfrm>
              <a:off x="2825751" y="4933736"/>
              <a:ext cx="157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신규 도서 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CRUD</a:t>
              </a:r>
              <a:endParaRPr lang="pt-BR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2504122" y="3701461"/>
              <a:ext cx="2133600" cy="2133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564790D3-39F7-40EA-AE8D-FE881B134D3D}"/>
                </a:ext>
              </a:extLst>
            </p:cNvPr>
            <p:cNvSpPr txBox="1"/>
            <p:nvPr/>
          </p:nvSpPr>
          <p:spPr>
            <a:xfrm>
              <a:off x="2815746" y="4296802"/>
              <a:ext cx="1510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lt"/>
                </a:rPr>
                <a:t>New Book</a:t>
              </a:r>
              <a:endParaRPr lang="ko-KR" altLang="en-US" sz="1600" b="1" dirty="0">
                <a:latin typeface="+mj-lt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8250438" y="3903197"/>
            <a:ext cx="2133600" cy="2133600"/>
            <a:chOff x="2504122" y="3701461"/>
            <a:chExt cx="2133600" cy="213360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03642CDF-EDE5-4F23-BD4B-02464E25FA63}"/>
                </a:ext>
              </a:extLst>
            </p:cNvPr>
            <p:cNvSpPr txBox="1"/>
            <p:nvPr/>
          </p:nvSpPr>
          <p:spPr>
            <a:xfrm>
              <a:off x="2825751" y="4933736"/>
              <a:ext cx="157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사용자 계정 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CRUD</a:t>
              </a:r>
              <a:endParaRPr lang="pt-BR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564790D3-39F7-40EA-AE8D-FE881B134D3D}"/>
                </a:ext>
              </a:extLst>
            </p:cNvPr>
            <p:cNvSpPr txBox="1"/>
            <p:nvPr/>
          </p:nvSpPr>
          <p:spPr>
            <a:xfrm>
              <a:off x="2825751" y="3772409"/>
              <a:ext cx="1510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lt"/>
                </a:rPr>
                <a:t>Post</a:t>
              </a:r>
              <a:endParaRPr lang="ko-KR" altLang="en-US" sz="1600" b="1" dirty="0">
                <a:latin typeface="+mj-lt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2504122" y="3701461"/>
              <a:ext cx="2133600" cy="2133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564790D3-39F7-40EA-AE8D-FE881B134D3D}"/>
                </a:ext>
              </a:extLst>
            </p:cNvPr>
            <p:cNvSpPr txBox="1"/>
            <p:nvPr/>
          </p:nvSpPr>
          <p:spPr>
            <a:xfrm>
              <a:off x="2815746" y="4296802"/>
              <a:ext cx="1510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lt"/>
                </a:rPr>
                <a:t>Event , Notice</a:t>
              </a:r>
              <a:endParaRPr lang="ko-KR" altLang="en-US" sz="16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3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F3DF3D-AF7A-48A0-A4E3-34A15B95022F}"/>
              </a:ext>
            </a:extLst>
          </p:cNvPr>
          <p:cNvSpPr txBox="1"/>
          <p:nvPr/>
        </p:nvSpPr>
        <p:spPr>
          <a:xfrm>
            <a:off x="1552909" y="3550820"/>
            <a:ext cx="4805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ERD</a:t>
            </a:r>
            <a:endParaRPr lang="ko-KR" altLang="en-US" sz="4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44D99D-31D4-40A2-9724-E68EBAC3C5EA}"/>
              </a:ext>
            </a:extLst>
          </p:cNvPr>
          <p:cNvSpPr txBox="1"/>
          <p:nvPr/>
        </p:nvSpPr>
        <p:spPr>
          <a:xfrm>
            <a:off x="401734" y="2459827"/>
            <a:ext cx="108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08</a:t>
            </a:r>
            <a:endParaRPr lang="ko-KR" altLang="en-US" sz="6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21F5CA8-DA9D-41DC-AF31-29E98275E098}"/>
              </a:ext>
            </a:extLst>
          </p:cNvPr>
          <p:cNvSpPr/>
          <p:nvPr/>
        </p:nvSpPr>
        <p:spPr>
          <a:xfrm>
            <a:off x="1472697" y="3604962"/>
            <a:ext cx="64169" cy="62166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개체 틀 11" descr="실내, 바닥, 방, 의자이(가) 표시된 사진&#10;&#10;자동 생성된 설명">
            <a:extLst>
              <a:ext uri="{FF2B5EF4-FFF2-40B4-BE49-F238E27FC236}">
                <a16:creationId xmlns:a16="http://schemas.microsoft.com/office/drawing/2014/main" xmlns="" id="{0FE38136-07B0-41A2-BF03-4A073DE6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r="11877"/>
          <a:stretch>
            <a:fillRect/>
          </a:stretch>
        </p:blipFill>
        <p:spPr>
          <a:xfrm>
            <a:off x="3798803" y="0"/>
            <a:ext cx="8393197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B08B1CE0-C233-4C0A-B63F-89AB4C71FBCF}"/>
              </a:ext>
            </a:extLst>
          </p:cNvPr>
          <p:cNvSpPr/>
          <p:nvPr/>
        </p:nvSpPr>
        <p:spPr>
          <a:xfrm>
            <a:off x="3798803" y="0"/>
            <a:ext cx="8393197" cy="6858000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9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698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A4C7FA"/>
                </a:solidFill>
                <a:latin typeface="+mj-lt"/>
              </a:rPr>
              <a:t>08 ERD </a:t>
            </a:r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( Entity Relationship Diagram )</a:t>
            </a:r>
            <a:endParaRPr lang="ko-KR" altLang="en-US" sz="2200" b="1" spc="-150" dirty="0">
              <a:solidFill>
                <a:srgbClr val="A4C7FA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621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31" y="1119581"/>
            <a:ext cx="10028442" cy="52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F3DF3D-AF7A-48A0-A4E3-34A15B95022F}"/>
              </a:ext>
            </a:extLst>
          </p:cNvPr>
          <p:cNvSpPr txBox="1"/>
          <p:nvPr/>
        </p:nvSpPr>
        <p:spPr>
          <a:xfrm>
            <a:off x="1536866" y="3638793"/>
            <a:ext cx="4805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Reference</a:t>
            </a:r>
            <a:endParaRPr lang="ko-KR" altLang="en-US" sz="3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44D99D-31D4-40A2-9724-E68EBAC3C5EA}"/>
              </a:ext>
            </a:extLst>
          </p:cNvPr>
          <p:cNvSpPr txBox="1"/>
          <p:nvPr/>
        </p:nvSpPr>
        <p:spPr>
          <a:xfrm>
            <a:off x="401734" y="2459827"/>
            <a:ext cx="108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09</a:t>
            </a:r>
            <a:endParaRPr lang="ko-KR" altLang="en-US" sz="6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21F5CA8-DA9D-41DC-AF31-29E98275E098}"/>
              </a:ext>
            </a:extLst>
          </p:cNvPr>
          <p:cNvSpPr/>
          <p:nvPr/>
        </p:nvSpPr>
        <p:spPr>
          <a:xfrm>
            <a:off x="1472697" y="3604962"/>
            <a:ext cx="64169" cy="62166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개체 틀 11" descr="실내, 바닥, 방, 의자이(가) 표시된 사진&#10;&#10;자동 생성된 설명">
            <a:extLst>
              <a:ext uri="{FF2B5EF4-FFF2-40B4-BE49-F238E27FC236}">
                <a16:creationId xmlns:a16="http://schemas.microsoft.com/office/drawing/2014/main" xmlns="" id="{0FE38136-07B0-41A2-BF03-4A073DE6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r="11877"/>
          <a:stretch>
            <a:fillRect/>
          </a:stretch>
        </p:blipFill>
        <p:spPr>
          <a:xfrm>
            <a:off x="3798803" y="0"/>
            <a:ext cx="8393197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B08B1CE0-C233-4C0A-B63F-89AB4C71FBCF}"/>
              </a:ext>
            </a:extLst>
          </p:cNvPr>
          <p:cNvSpPr/>
          <p:nvPr/>
        </p:nvSpPr>
        <p:spPr>
          <a:xfrm>
            <a:off x="3798803" y="0"/>
            <a:ext cx="8393197" cy="6858000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6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F3DF3D-AF7A-48A0-A4E3-34A15B95022F}"/>
              </a:ext>
            </a:extLst>
          </p:cNvPr>
          <p:cNvSpPr txBox="1"/>
          <p:nvPr/>
        </p:nvSpPr>
        <p:spPr>
          <a:xfrm>
            <a:off x="1806307" y="3573379"/>
            <a:ext cx="4805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팀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A342286-6236-416E-B34C-A744C9985778}"/>
              </a:ext>
            </a:extLst>
          </p:cNvPr>
          <p:cNvSpPr/>
          <p:nvPr/>
        </p:nvSpPr>
        <p:spPr>
          <a:xfrm>
            <a:off x="1673225" y="3573379"/>
            <a:ext cx="45719" cy="707886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44D99D-31D4-40A2-9724-E68EBAC3C5EA}"/>
              </a:ext>
            </a:extLst>
          </p:cNvPr>
          <p:cNvSpPr txBox="1"/>
          <p:nvPr/>
        </p:nvSpPr>
        <p:spPr>
          <a:xfrm>
            <a:off x="522051" y="2482386"/>
            <a:ext cx="108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01</a:t>
            </a:r>
            <a:endParaRPr lang="ko-KR" altLang="en-US" sz="6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xmlns="" id="{38ADCA76-A3C6-40E8-9EB8-5FFFBD03D0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8" r="21558"/>
          <a:stretch>
            <a:fillRect/>
          </a:stretch>
        </p:blipFill>
        <p:spPr>
          <a:xfrm>
            <a:off x="4454893" y="0"/>
            <a:ext cx="773710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A7D60B9-B6AC-46B8-A185-2272AB918FFF}"/>
              </a:ext>
            </a:extLst>
          </p:cNvPr>
          <p:cNvSpPr/>
          <p:nvPr/>
        </p:nvSpPr>
        <p:spPr>
          <a:xfrm>
            <a:off x="4454893" y="0"/>
            <a:ext cx="773710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7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71" y="3098548"/>
            <a:ext cx="3108571" cy="105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09 Reference</a:t>
            </a:r>
            <a:endParaRPr lang="ko-KR" altLang="en-US" sz="2200" b="1" spc="-150" dirty="0">
              <a:solidFill>
                <a:srgbClr val="A4C7FA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2803"/>
            <a:ext cx="1696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solidFill>
                  <a:srgbClr val="2A58AD"/>
                </a:solidFill>
                <a:latin typeface="+mj-lt"/>
              </a:rPr>
              <a:t>Stack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98" y="1397578"/>
            <a:ext cx="3251335" cy="1912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6213297" y="2572160"/>
            <a:ext cx="2836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solidFill>
                  <a:srgbClr val="2A58AD"/>
                </a:solidFill>
                <a:latin typeface="+mj-lt"/>
              </a:rPr>
              <a:t>ETC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5988460" y="2630548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71" y="1455966"/>
            <a:ext cx="3108571" cy="1059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6213295" y="871191"/>
            <a:ext cx="2836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solidFill>
                  <a:srgbClr val="2A58AD"/>
                </a:solidFill>
                <a:latin typeface="+mj-lt"/>
              </a:rPr>
              <a:t>Communication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5988458" y="929579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06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F3DF3D-AF7A-48A0-A4E3-34A15B95022F}"/>
              </a:ext>
            </a:extLst>
          </p:cNvPr>
          <p:cNvSpPr txBox="1"/>
          <p:nvPr/>
        </p:nvSpPr>
        <p:spPr>
          <a:xfrm>
            <a:off x="1536866" y="3638793"/>
            <a:ext cx="4805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smtClean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시연</a:t>
            </a:r>
            <a:endParaRPr lang="ko-KR" altLang="en-US" sz="3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44D99D-31D4-40A2-9724-E68EBAC3C5EA}"/>
              </a:ext>
            </a:extLst>
          </p:cNvPr>
          <p:cNvSpPr txBox="1"/>
          <p:nvPr/>
        </p:nvSpPr>
        <p:spPr>
          <a:xfrm>
            <a:off x="401734" y="2459827"/>
            <a:ext cx="108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10</a:t>
            </a:r>
            <a:endParaRPr lang="ko-KR" altLang="en-US" sz="6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21F5CA8-DA9D-41DC-AF31-29E98275E098}"/>
              </a:ext>
            </a:extLst>
          </p:cNvPr>
          <p:cNvSpPr/>
          <p:nvPr/>
        </p:nvSpPr>
        <p:spPr>
          <a:xfrm>
            <a:off x="1472697" y="3604962"/>
            <a:ext cx="64169" cy="62166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개체 틀 11" descr="실내, 바닥, 방, 의자이(가) 표시된 사진&#10;&#10;자동 생성된 설명">
            <a:extLst>
              <a:ext uri="{FF2B5EF4-FFF2-40B4-BE49-F238E27FC236}">
                <a16:creationId xmlns:a16="http://schemas.microsoft.com/office/drawing/2014/main" xmlns="" id="{0FE38136-07B0-41A2-BF03-4A073DE6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r="11877"/>
          <a:stretch>
            <a:fillRect/>
          </a:stretch>
        </p:blipFill>
        <p:spPr>
          <a:xfrm>
            <a:off x="3798803" y="0"/>
            <a:ext cx="8393197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B08B1CE0-C233-4C0A-B63F-89AB4C71FBCF}"/>
              </a:ext>
            </a:extLst>
          </p:cNvPr>
          <p:cNvSpPr/>
          <p:nvPr/>
        </p:nvSpPr>
        <p:spPr>
          <a:xfrm>
            <a:off x="3798803" y="0"/>
            <a:ext cx="8393197" cy="6858000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4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44D99D-31D4-40A2-9724-E68EBAC3C5EA}"/>
              </a:ext>
            </a:extLst>
          </p:cNvPr>
          <p:cNvSpPr txBox="1"/>
          <p:nvPr/>
        </p:nvSpPr>
        <p:spPr>
          <a:xfrm>
            <a:off x="522051" y="2450302"/>
            <a:ext cx="108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11</a:t>
            </a:r>
            <a:endParaRPr lang="ko-KR" altLang="en-US" sz="6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4" name="그림 개체 틀 7" descr="건물, 실외, 하늘, 키큰이(가) 표시된 사진&#10;&#10;자동 생성된 설명">
            <a:extLst>
              <a:ext uri="{FF2B5EF4-FFF2-40B4-BE49-F238E27FC236}">
                <a16:creationId xmlns:a16="http://schemas.microsoft.com/office/drawing/2014/main" xmlns="" id="{2AAA2CA2-B567-4184-B0C3-955B2569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0" b="14490"/>
          <a:stretch>
            <a:fillRect/>
          </a:stretch>
        </p:blipFill>
        <p:spPr>
          <a:xfrm>
            <a:off x="4455600" y="0"/>
            <a:ext cx="7736400" cy="6858000"/>
          </a:xfrm>
          <a:prstGeom prst="parallelogram">
            <a:avLst>
              <a:gd name="adj" fmla="val 0"/>
            </a:avLst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5B23EEA-969B-4CF6-9464-995FDA65BE20}"/>
              </a:ext>
            </a:extLst>
          </p:cNvPr>
          <p:cNvSpPr txBox="1"/>
          <p:nvPr/>
        </p:nvSpPr>
        <p:spPr>
          <a:xfrm>
            <a:off x="1406526" y="3541295"/>
            <a:ext cx="4805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프로젝트</a:t>
            </a:r>
            <a:endParaRPr lang="en-US" altLang="ko-KR" sz="4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ko-KR" altLang="en-US" sz="4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소감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898C02F-A7A9-487F-BED6-56A53325DAF5}"/>
              </a:ext>
            </a:extLst>
          </p:cNvPr>
          <p:cNvSpPr/>
          <p:nvPr/>
        </p:nvSpPr>
        <p:spPr>
          <a:xfrm flipH="1">
            <a:off x="1278189" y="3627521"/>
            <a:ext cx="64168" cy="114300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9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642CDF-EDE5-4F23-BD4B-02464E25FA63}"/>
              </a:ext>
            </a:extLst>
          </p:cNvPr>
          <p:cNvSpPr txBox="1"/>
          <p:nvPr/>
        </p:nvSpPr>
        <p:spPr>
          <a:xfrm>
            <a:off x="797787" y="1785543"/>
            <a:ext cx="5509845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JSP, MySQL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기반의 프로젝트를 하면서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다른 팀원이 만든 부분에서 많은 도움도 받고 프로젝트 전반에 대한 시야를 더 가질 수 있게 되었습니다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또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SQL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CRUD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나 집계 함수 등을 공부하는 좋은 시간이 되었습니다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64790D3-39F7-40EA-AE8D-FE881B134D3D}"/>
              </a:ext>
            </a:extLst>
          </p:cNvPr>
          <p:cNvSpPr txBox="1"/>
          <p:nvPr/>
        </p:nvSpPr>
        <p:spPr>
          <a:xfrm>
            <a:off x="797787" y="1420968"/>
            <a:ext cx="2937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이민석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A4C7FA"/>
                </a:solidFill>
                <a:latin typeface="+mj-lt"/>
              </a:rPr>
              <a:t>10 </a:t>
            </a:r>
            <a:r>
              <a:rPr lang="ko-KR" altLang="en-US" sz="3600" b="1" spc="-150" dirty="0">
                <a:solidFill>
                  <a:srgbClr val="A4C7FA"/>
                </a:solidFill>
                <a:latin typeface="+mj-lt"/>
              </a:rPr>
              <a:t>프로젝트 소감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621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5D7C1AE-0EFC-482A-A36A-B4C21FF7BB7C}"/>
              </a:ext>
            </a:extLst>
          </p:cNvPr>
          <p:cNvSpPr txBox="1"/>
          <p:nvPr/>
        </p:nvSpPr>
        <p:spPr>
          <a:xfrm>
            <a:off x="6600728" y="2884962"/>
            <a:ext cx="5019201" cy="144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프론트 엔드만 수행하는 프로젝트라고 오해해서 게시판을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개나 설정하는 등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기획에 부족함이 있던 점이 아쉬웠습니다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잠도 못 자고 힘들게 작업을 했지만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기술과 마음가짐 면에서 큰 성장의 기회가 되었다고 생각합니다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팀원과 협업하여 의견을 맞춰가며 진행했던 것도 좋은 경험이었습니다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AE028DB-4452-4C74-9149-355B75730A79}"/>
              </a:ext>
            </a:extLst>
          </p:cNvPr>
          <p:cNvSpPr txBox="1"/>
          <p:nvPr/>
        </p:nvSpPr>
        <p:spPr>
          <a:xfrm>
            <a:off x="6600729" y="2558487"/>
            <a:ext cx="174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권승연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D7C1AE-0EFC-482A-A36A-B4C21FF7BB7C}"/>
              </a:ext>
            </a:extLst>
          </p:cNvPr>
          <p:cNvSpPr txBox="1"/>
          <p:nvPr/>
        </p:nvSpPr>
        <p:spPr>
          <a:xfrm>
            <a:off x="797787" y="4811220"/>
            <a:ext cx="5509845" cy="172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프로젝트를 진행하면서 어떻게 데이터를 입력 받고 어떻게 데이터가 저장이 되는지 전체적인 흐름에 대해 다시 한 번 되짚었습니다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협업을 하면서 의사소통 능력이 정말 중요한 것임을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깨달았고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스스로 부족한 점과 보완할 점을 파악할 수 있는 좋은 시간이었습니다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프로젝트 도중 발생한 오류를 해결하면서 정보를 여러가지 많이 찾아본 게 도움이 많이 되었습니다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AE028DB-4452-4C74-9149-355B75730A79}"/>
              </a:ext>
            </a:extLst>
          </p:cNvPr>
          <p:cNvSpPr txBox="1"/>
          <p:nvPr/>
        </p:nvSpPr>
        <p:spPr>
          <a:xfrm>
            <a:off x="797787" y="4446645"/>
            <a:ext cx="174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고결</a:t>
            </a:r>
          </a:p>
        </p:txBody>
      </p:sp>
    </p:spTree>
    <p:extLst>
      <p:ext uri="{BB962C8B-B14F-4D97-AF65-F5344CB8AC3E}">
        <p14:creationId xmlns:p14="http://schemas.microsoft.com/office/powerpoint/2010/main" val="14726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A4C7FA"/>
                </a:solidFill>
                <a:latin typeface="+mj-lt"/>
              </a:rPr>
              <a:t>10 </a:t>
            </a:r>
            <a:r>
              <a:rPr lang="ko-KR" altLang="en-US" sz="3600" b="1" spc="-150" dirty="0">
                <a:solidFill>
                  <a:srgbClr val="A4C7FA"/>
                </a:solidFill>
                <a:latin typeface="+mj-lt"/>
              </a:rPr>
              <a:t>프로젝트 소감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621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7E0FA71-FC06-4E4E-8310-14F3210851EB}"/>
              </a:ext>
            </a:extLst>
          </p:cNvPr>
          <p:cNvSpPr txBox="1"/>
          <p:nvPr/>
        </p:nvSpPr>
        <p:spPr>
          <a:xfrm>
            <a:off x="653447" y="1714269"/>
            <a:ext cx="4973482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수업을 듣는 것과 다르게 직접 만들어보니 확실히 더 이해가 잘 되었습니다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팀원들과 소통하면서 부족한 부분을 채워가고 내가 아는 부분을 알려주면서 식견을 넓힐 수 있었습니다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AD1DD65-0C9A-4BF7-B584-64DF5FA52392}"/>
              </a:ext>
            </a:extLst>
          </p:cNvPr>
          <p:cNvSpPr txBox="1"/>
          <p:nvPr/>
        </p:nvSpPr>
        <p:spPr>
          <a:xfrm>
            <a:off x="653447" y="1349694"/>
            <a:ext cx="2937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권혜진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84ACA57-48B0-40D3-9747-77CCA10B1B38}"/>
              </a:ext>
            </a:extLst>
          </p:cNvPr>
          <p:cNvSpPr txBox="1"/>
          <p:nvPr/>
        </p:nvSpPr>
        <p:spPr>
          <a:xfrm>
            <a:off x="6471261" y="1714269"/>
            <a:ext cx="5019201" cy="144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프로젝트를 진행하면서 다른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사람들과의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협업이 얼마나 중요한 지 알게 되었습니다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혼자 했을 때 막히거나 답답했던 부분을 다른 팀원들과 협력하여 같이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해결해나가면서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팀원들과의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협동심을 기를 수 있었습니다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FDB9A8F-5754-4DB2-A9B5-1C509088D671}"/>
              </a:ext>
            </a:extLst>
          </p:cNvPr>
          <p:cNvSpPr txBox="1"/>
          <p:nvPr/>
        </p:nvSpPr>
        <p:spPr>
          <a:xfrm>
            <a:off x="6471261" y="1349694"/>
            <a:ext cx="2440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김명현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DDEA992-B4D2-4FCB-8C28-40172AEEF4DD}"/>
              </a:ext>
            </a:extLst>
          </p:cNvPr>
          <p:cNvSpPr txBox="1"/>
          <p:nvPr/>
        </p:nvSpPr>
        <p:spPr>
          <a:xfrm>
            <a:off x="653447" y="4167786"/>
            <a:ext cx="5019201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DB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 있는 내용을 라이브러리에 맞게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JSON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형식으로 프레임워크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List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 넣고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차트를 구현하기 위해 </a:t>
            </a:r>
            <a:r>
              <a:rPr lang="en-US" altLang="ko-KR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sql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활용하는 것이 쉽지는 않았지만 많은 공부가 되었던 것 같습니다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데이터가 이동하는 흐름을 잘 정리하고 출력함수를 통해 오류를 찾아가는 과정이 중요하다는 것을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깨달았습니다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43A11F9-F96A-490C-A43D-65FD6789C39D}"/>
              </a:ext>
            </a:extLst>
          </p:cNvPr>
          <p:cNvSpPr txBox="1"/>
          <p:nvPr/>
        </p:nvSpPr>
        <p:spPr>
          <a:xfrm>
            <a:off x="653447" y="3803211"/>
            <a:ext cx="174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j-lt"/>
              </a:rPr>
              <a:t>배효찬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4892621-E70C-469A-BFEF-F6956CD5042C}"/>
              </a:ext>
            </a:extLst>
          </p:cNvPr>
          <p:cNvSpPr txBox="1"/>
          <p:nvPr/>
        </p:nvSpPr>
        <p:spPr>
          <a:xfrm>
            <a:off x="6471261" y="4167786"/>
            <a:ext cx="5068245" cy="172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길고도 짧은 시간이었습니다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40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대 비전공자로서 웹 개발을 처음 배우게 되어서 처음에는 걱정이 많았는데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지도 강사님의 가르침에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프론트엔드와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백엔드를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종횡무진하며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경험의 폭을 넓혀 진로 선택에 많은 도움이 되었습니다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정규시간 외 스터디 모임까지 하루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16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시간씩 끝까지 함께한 모든 수강생분 고생하셨고 모두 취업으로 이어지시길 기원합니다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A8DB787-ECEF-444B-A7F5-FB5D4ADA6147}"/>
              </a:ext>
            </a:extLst>
          </p:cNvPr>
          <p:cNvSpPr txBox="1"/>
          <p:nvPr/>
        </p:nvSpPr>
        <p:spPr>
          <a:xfrm>
            <a:off x="6471261" y="3803211"/>
            <a:ext cx="174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정병찬</a:t>
            </a:r>
          </a:p>
        </p:txBody>
      </p:sp>
    </p:spTree>
    <p:extLst>
      <p:ext uri="{BB962C8B-B14F-4D97-AF65-F5344CB8AC3E}">
        <p14:creationId xmlns:p14="http://schemas.microsoft.com/office/powerpoint/2010/main" val="1872403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하늘, 실외, 도시, 일이(가) 표시된 사진&#10;&#10;자동 생성된 설명">
            <a:extLst>
              <a:ext uri="{FF2B5EF4-FFF2-40B4-BE49-F238E27FC236}">
                <a16:creationId xmlns:a16="http://schemas.microsoft.com/office/drawing/2014/main" xmlns="" id="{E00048A3-5864-4763-A866-EEFD48D74A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6"/>
          <a:stretch/>
        </p:blipFill>
        <p:spPr>
          <a:xfrm>
            <a:off x="0" y="0"/>
            <a:ext cx="12192000" cy="6858000"/>
          </a:xfr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870BAE1-E79F-443D-A2C0-EB4C80933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4C7FA"/>
              </a:solidFill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xmlns="" id="{A34037FB-840D-4CE6-AC25-AEDC5284541C}"/>
              </a:ext>
            </a:extLst>
          </p:cNvPr>
          <p:cNvSpPr/>
          <p:nvPr/>
        </p:nvSpPr>
        <p:spPr>
          <a:xfrm>
            <a:off x="5509175" y="2428291"/>
            <a:ext cx="1173651" cy="1709056"/>
          </a:xfrm>
          <a:prstGeom prst="parallelogram">
            <a:avLst>
              <a:gd name="adj" fmla="val 52181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CF3D366-6276-4B70-835B-0B6F0F98612B}"/>
              </a:ext>
            </a:extLst>
          </p:cNvPr>
          <p:cNvSpPr txBox="1"/>
          <p:nvPr/>
        </p:nvSpPr>
        <p:spPr>
          <a:xfrm>
            <a:off x="1877897" y="2579268"/>
            <a:ext cx="8436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ko-KR" altLang="en-US" sz="6000" b="1" spc="-15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b="1" spc="-150" dirty="0">
                <a:solidFill>
                  <a:schemeClr val="bg1"/>
                </a:solidFill>
                <a:latin typeface="+mj-lt"/>
              </a:rPr>
              <a:t>you</a:t>
            </a:r>
            <a:endParaRPr lang="ko-KR" altLang="en-US" sz="54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5D899AC-C1AF-430C-973C-F8FC9F656280}"/>
              </a:ext>
            </a:extLst>
          </p:cNvPr>
          <p:cNvSpPr txBox="1"/>
          <p:nvPr/>
        </p:nvSpPr>
        <p:spPr>
          <a:xfrm>
            <a:off x="3675025" y="3429000"/>
            <a:ext cx="4841950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ko-KR" sz="1600" spc="600" dirty="0">
                <a:solidFill>
                  <a:schemeClr val="bg1"/>
                </a:solidFill>
              </a:rPr>
              <a:t>BUSINESS TEMPLATE DESIGN</a:t>
            </a:r>
          </a:p>
        </p:txBody>
      </p:sp>
    </p:spTree>
    <p:extLst>
      <p:ext uri="{BB962C8B-B14F-4D97-AF65-F5344CB8AC3E}">
        <p14:creationId xmlns:p14="http://schemas.microsoft.com/office/powerpoint/2010/main" val="394038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ECB93A7F-6424-4E52-8BDF-0B5B30D52D9C}"/>
              </a:ext>
            </a:extLst>
          </p:cNvPr>
          <p:cNvGrpSpPr>
            <a:grpSpLocks noChangeAspect="1"/>
          </p:cNvGrpSpPr>
          <p:nvPr/>
        </p:nvGrpSpPr>
        <p:grpSpPr>
          <a:xfrm>
            <a:off x="1179293" y="1371329"/>
            <a:ext cx="1419839" cy="1223999"/>
            <a:chOff x="2120483" y="3551726"/>
            <a:chExt cx="1609244" cy="1387279"/>
          </a:xfrm>
        </p:grpSpPr>
        <p:sp>
          <p:nvSpPr>
            <p:cNvPr id="53" name="육각형 52">
              <a:extLst>
                <a:ext uri="{FF2B5EF4-FFF2-40B4-BE49-F238E27FC236}">
                  <a16:creationId xmlns:a16="http://schemas.microsoft.com/office/drawing/2014/main" xmlns="" id="{48DC9EB1-0CDE-4A0C-BBF7-5BF4A0EE9BA6}"/>
                </a:ext>
              </a:extLst>
            </p:cNvPr>
            <p:cNvSpPr/>
            <p:nvPr/>
          </p:nvSpPr>
          <p:spPr>
            <a:xfrm>
              <a:off x="2120483" y="3551726"/>
              <a:ext cx="1609244" cy="1387279"/>
            </a:xfrm>
            <a:prstGeom prst="hexagon">
              <a:avLst/>
            </a:prstGeom>
            <a:solidFill>
              <a:schemeClr val="tx2">
                <a:lumMod val="40000"/>
                <a:lumOff val="6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육각형 53">
              <a:extLst>
                <a:ext uri="{FF2B5EF4-FFF2-40B4-BE49-F238E27FC236}">
                  <a16:creationId xmlns:a16="http://schemas.microsoft.com/office/drawing/2014/main" xmlns="" id="{30931C15-2591-4265-9700-C85C123B4BD7}"/>
                </a:ext>
              </a:extLst>
            </p:cNvPr>
            <p:cNvSpPr/>
            <p:nvPr/>
          </p:nvSpPr>
          <p:spPr>
            <a:xfrm>
              <a:off x="2120483" y="3551726"/>
              <a:ext cx="1609244" cy="1387279"/>
            </a:xfrm>
            <a:prstGeom prst="hexagon">
              <a:avLst/>
            </a:prstGeom>
            <a:solidFill>
              <a:schemeClr val="bg1">
                <a:lumMod val="9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개체 틀 19" descr="대지, 도로, 실외, 콘크리트이(가) 표시된 사진&#10;&#10;자동 생성된 설명">
            <a:extLst>
              <a:ext uri="{FF2B5EF4-FFF2-40B4-BE49-F238E27FC236}">
                <a16:creationId xmlns:a16="http://schemas.microsoft.com/office/drawing/2014/main" xmlns="" id="{3B3E76C1-1F2D-43A4-9C37-482BDACEA3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6" t="23370" r="25737" b="42790"/>
          <a:stretch/>
        </p:blipFill>
        <p:spPr>
          <a:xfrm>
            <a:off x="3764907" y="4134368"/>
            <a:ext cx="1188000" cy="1188000"/>
          </a:xfrm>
        </p:spPr>
      </p:pic>
      <p:pic>
        <p:nvPicPr>
          <p:cNvPr id="22" name="그림 개체 틀 21" descr="실내, 바닥이(가) 표시된 사진&#10;&#10;자동 생성된 설명">
            <a:extLst>
              <a:ext uri="{FF2B5EF4-FFF2-40B4-BE49-F238E27FC236}">
                <a16:creationId xmlns:a16="http://schemas.microsoft.com/office/drawing/2014/main" xmlns="" id="{017B647F-7EE1-454B-ACE5-5E03DD5BC4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0" t="31071" r="35390" b="26253"/>
          <a:stretch/>
        </p:blipFill>
        <p:spPr>
          <a:xfrm>
            <a:off x="5727481" y="4134368"/>
            <a:ext cx="1188000" cy="1188000"/>
          </a:xfrm>
        </p:spPr>
      </p:pic>
      <p:pic>
        <p:nvPicPr>
          <p:cNvPr id="24" name="그림 개체 틀 23" descr="텍스트, 사람, 실내, 컴퓨터이(가) 표시된 사진&#10;&#10;자동 생성된 설명">
            <a:extLst>
              <a:ext uri="{FF2B5EF4-FFF2-40B4-BE49-F238E27FC236}">
                <a16:creationId xmlns:a16="http://schemas.microsoft.com/office/drawing/2014/main" xmlns="" id="{1CE8444D-E4BB-406C-BC6A-8535AD606E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3" r="1741" b="26188"/>
          <a:stretch/>
        </p:blipFill>
        <p:spPr>
          <a:xfrm>
            <a:off x="7690055" y="4134368"/>
            <a:ext cx="1188000" cy="1188000"/>
          </a:xfrm>
        </p:spPr>
      </p:pic>
      <p:pic>
        <p:nvPicPr>
          <p:cNvPr id="18" name="그림 개체 틀 17" descr="실내, 창문이(가) 표시된 사진&#10;&#10;자동 생성된 설명">
            <a:extLst>
              <a:ext uri="{FF2B5EF4-FFF2-40B4-BE49-F238E27FC236}">
                <a16:creationId xmlns:a16="http://schemas.microsoft.com/office/drawing/2014/main" xmlns="" id="{4D695AD2-3705-479D-90C6-44203EC495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0" t="36777" r="3312" b="26865"/>
          <a:stretch/>
        </p:blipFill>
        <p:spPr>
          <a:xfrm>
            <a:off x="1802333" y="4131891"/>
            <a:ext cx="1188000" cy="118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70289F5-263A-4EDA-8041-CE1369C61C0F}"/>
              </a:ext>
            </a:extLst>
          </p:cNvPr>
          <p:cNvSpPr txBox="1"/>
          <p:nvPr/>
        </p:nvSpPr>
        <p:spPr>
          <a:xfrm>
            <a:off x="1718353" y="5557508"/>
            <a:ext cx="1701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권혜진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B12E400-F495-46BD-9263-7BD5906871F8}"/>
              </a:ext>
            </a:extLst>
          </p:cNvPr>
          <p:cNvSpPr txBox="1"/>
          <p:nvPr/>
        </p:nvSpPr>
        <p:spPr>
          <a:xfrm>
            <a:off x="3680927" y="5559985"/>
            <a:ext cx="1701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김명현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3BC4834-AC16-45BA-9B48-91498B61DAA5}"/>
              </a:ext>
            </a:extLst>
          </p:cNvPr>
          <p:cNvSpPr txBox="1"/>
          <p:nvPr/>
        </p:nvSpPr>
        <p:spPr>
          <a:xfrm>
            <a:off x="5643501" y="5559985"/>
            <a:ext cx="1701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j-lt"/>
              </a:rPr>
              <a:t>배효찬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CEE321-4ECD-41FD-BEA4-588EDD535557}"/>
              </a:ext>
            </a:extLst>
          </p:cNvPr>
          <p:cNvSpPr txBox="1"/>
          <p:nvPr/>
        </p:nvSpPr>
        <p:spPr>
          <a:xfrm>
            <a:off x="7606075" y="5559985"/>
            <a:ext cx="1701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정병찬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F13D2DF-35F3-488B-9ADB-FEE192213322}"/>
              </a:ext>
            </a:extLst>
          </p:cNvPr>
          <p:cNvSpPr txBox="1"/>
          <p:nvPr/>
        </p:nvSpPr>
        <p:spPr>
          <a:xfrm>
            <a:off x="797787" y="324770"/>
            <a:ext cx="519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01 </a:t>
            </a:r>
            <a:r>
              <a:rPr lang="ko-KR" altLang="en-US" sz="3600" b="1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팀 소개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D7C1CDF6-DD7B-4CA2-8273-61740AA09E92}"/>
              </a:ext>
            </a:extLst>
          </p:cNvPr>
          <p:cNvSpPr/>
          <p:nvPr/>
        </p:nvSpPr>
        <p:spPr>
          <a:xfrm>
            <a:off x="653447" y="335945"/>
            <a:ext cx="45719" cy="621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E381C25D-E630-4BC6-A6B4-F5D5BB41CFDD}"/>
              </a:ext>
            </a:extLst>
          </p:cNvPr>
          <p:cNvSpPr>
            <a:spLocks noChangeAspect="1"/>
          </p:cNvSpPr>
          <p:nvPr/>
        </p:nvSpPr>
        <p:spPr>
          <a:xfrm>
            <a:off x="2053289" y="2019328"/>
            <a:ext cx="1336320" cy="1152000"/>
          </a:xfrm>
          <a:prstGeom prst="hexagon">
            <a:avLst/>
          </a:prstGeom>
          <a:solidFill>
            <a:schemeClr val="bg1">
              <a:lumMod val="95000"/>
              <a:alpha val="42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5672658" y="1000434"/>
            <a:ext cx="1962574" cy="2615470"/>
            <a:chOff x="4894668" y="1000434"/>
            <a:chExt cx="1962574" cy="2615470"/>
          </a:xfrm>
        </p:grpSpPr>
        <p:pic>
          <p:nvPicPr>
            <p:cNvPr id="38" name="그림 개체 틀 17" descr="실내, 창문이(가) 표시된 사진&#10;&#10;자동 생성된 설명">
              <a:extLst>
                <a:ext uri="{FF2B5EF4-FFF2-40B4-BE49-F238E27FC236}">
                  <a16:creationId xmlns:a16="http://schemas.microsoft.com/office/drawing/2014/main" xmlns="" id="{DF31D6DB-6495-426F-ABDA-144260746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0" t="36777" r="3312" b="26865"/>
            <a:stretch/>
          </p:blipFill>
          <p:spPr>
            <a:xfrm>
              <a:off x="4978648" y="1000434"/>
              <a:ext cx="1188000" cy="1188000"/>
            </a:xfrm>
            <a:prstGeom prst="ellipse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7ABC52C-D5F1-48F7-8CD3-58B274EBECD2}"/>
                </a:ext>
              </a:extLst>
            </p:cNvPr>
            <p:cNvSpPr txBox="1"/>
            <p:nvPr/>
          </p:nvSpPr>
          <p:spPr>
            <a:xfrm>
              <a:off x="4894668" y="2426051"/>
              <a:ext cx="1701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lt"/>
                </a:rPr>
                <a:t>이민석</a:t>
              </a:r>
              <a:r>
                <a:rPr lang="en-US" altLang="ko-KR" sz="1000" b="1" dirty="0">
                  <a:latin typeface="+mj-lt"/>
                </a:rPr>
                <a:t> - </a:t>
              </a:r>
              <a:r>
                <a:rPr lang="ko-KR" altLang="en-US" sz="1000" b="1" dirty="0">
                  <a:latin typeface="+mj-lt"/>
                </a:rPr>
                <a:t>조장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A2EA3D7-66E9-4011-8836-C72019F71002}"/>
                </a:ext>
              </a:extLst>
            </p:cNvPr>
            <p:cNvSpPr txBox="1"/>
            <p:nvPr/>
          </p:nvSpPr>
          <p:spPr>
            <a:xfrm>
              <a:off x="4894668" y="2692574"/>
              <a:ext cx="1962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just">
                <a:lnSpc>
                  <a:spcPct val="150000"/>
                </a:lnSpc>
                <a:buClr>
                  <a:srgbClr val="002060"/>
                </a:buClr>
                <a:buFont typeface="경기천년제목 Light" panose="02020403020101020101" pitchFamily="18" charset="-127"/>
                <a:buChar char="▶"/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중고 도서 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CRUD</a:t>
              </a:r>
            </a:p>
            <a:p>
              <a:pPr marL="285744" indent="-285744" algn="just">
                <a:lnSpc>
                  <a:spcPct val="150000"/>
                </a:lnSpc>
                <a:buClr>
                  <a:srgbClr val="002060"/>
                </a:buClr>
                <a:buFont typeface="경기천년제목 Light" panose="02020403020101020101" pitchFamily="18" charset="-127"/>
                <a:buChar char="▶"/>
              </a:pP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ERD </a:t>
              </a: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제작</a:t>
              </a:r>
              <a:endPara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 marL="285744" indent="-285744" algn="just">
                <a:lnSpc>
                  <a:spcPct val="150000"/>
                </a:lnSpc>
                <a:buClr>
                  <a:srgbClr val="002060"/>
                </a:buClr>
                <a:buFont typeface="경기천년제목 Light" panose="02020403020101020101" pitchFamily="18" charset="-127"/>
                <a:buChar char="▶"/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기획서 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PPT </a:t>
              </a: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제작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502141" y="1000434"/>
            <a:ext cx="1962574" cy="2338471"/>
            <a:chOff x="9548796" y="1000434"/>
            <a:chExt cx="1962574" cy="2338471"/>
          </a:xfrm>
        </p:grpSpPr>
        <p:pic>
          <p:nvPicPr>
            <p:cNvPr id="37" name="그림 개체 틀 21" descr="실내, 바닥이(가) 표시된 사진&#10;&#10;자동 생성된 설명">
              <a:extLst>
                <a:ext uri="{FF2B5EF4-FFF2-40B4-BE49-F238E27FC236}">
                  <a16:creationId xmlns:a16="http://schemas.microsoft.com/office/drawing/2014/main" xmlns="" id="{6041D619-B927-43BA-80CB-17FC39FA8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60" t="31071" r="35390" b="26253"/>
            <a:stretch/>
          </p:blipFill>
          <p:spPr>
            <a:xfrm>
              <a:off x="9632776" y="1000434"/>
              <a:ext cx="1188000" cy="1188000"/>
            </a:xfrm>
            <a:prstGeom prst="ellipse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FFBAFFC0-8A4A-49BD-8D6D-7E41A3328C85}"/>
                </a:ext>
              </a:extLst>
            </p:cNvPr>
            <p:cNvSpPr txBox="1"/>
            <p:nvPr/>
          </p:nvSpPr>
          <p:spPr>
            <a:xfrm>
              <a:off x="9548796" y="2426051"/>
              <a:ext cx="1701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latin typeface="+mj-lt"/>
                </a:rPr>
                <a:t>고결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52AA991-55B7-4A53-8BB3-D493C9A33619}"/>
                </a:ext>
              </a:extLst>
            </p:cNvPr>
            <p:cNvSpPr txBox="1"/>
            <p:nvPr/>
          </p:nvSpPr>
          <p:spPr>
            <a:xfrm>
              <a:off x="9548796" y="2692574"/>
              <a:ext cx="19625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just">
                <a:lnSpc>
                  <a:spcPct val="150000"/>
                </a:lnSpc>
                <a:buClr>
                  <a:srgbClr val="002060"/>
                </a:buClr>
                <a:buFont typeface="경기천년제목 Light" panose="02020403020101020101" pitchFamily="18" charset="-127"/>
                <a:buChar char="▶"/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사용자 </a:t>
              </a:r>
              <a:r>
                <a:rPr lang="ko-KR" altLang="en-US" sz="1200" dirty="0" smtClean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계정</a:t>
              </a:r>
              <a:endParaRPr lang="en-US" altLang="ko-KR" sz="12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 marL="285744" indent="-285744" algn="just">
                <a:lnSpc>
                  <a:spcPct val="150000"/>
                </a:lnSpc>
                <a:buClr>
                  <a:srgbClr val="002060"/>
                </a:buClr>
                <a:buFont typeface="경기천년제목 Light" panose="02020403020101020101" pitchFamily="18" charset="-127"/>
                <a:buChar char="▶"/>
              </a:pPr>
              <a:r>
                <a:rPr lang="ko-KR" altLang="en-US" sz="1200" dirty="0" smtClean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기획서 대본 제작</a:t>
              </a:r>
              <a:endPara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6E3DACF-A70F-43E2-AD94-A42015CD3F28}"/>
              </a:ext>
            </a:extLst>
          </p:cNvPr>
          <p:cNvSpPr txBox="1"/>
          <p:nvPr/>
        </p:nvSpPr>
        <p:spPr>
          <a:xfrm>
            <a:off x="1718353" y="5896062"/>
            <a:ext cx="1962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lnSpc>
                <a:spcPct val="150000"/>
              </a:lnSpc>
              <a:buClr>
                <a:srgbClr val="002060"/>
              </a:buClr>
              <a:buFont typeface="경기천년제목 Light" panose="02020403020101020101" pitchFamily="18" charset="-127"/>
              <a:buChar char="▶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새 도서 </a:t>
            </a:r>
            <a:r>
              <a:rPr lang="en-US" altLang="ko-KR" sz="12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CU</a:t>
            </a:r>
          </a:p>
          <a:p>
            <a:pPr marL="285744" indent="-285744" algn="just">
              <a:lnSpc>
                <a:spcPct val="150000"/>
              </a:lnSpc>
              <a:buClr>
                <a:srgbClr val="002060"/>
              </a:buClr>
              <a:buFont typeface="경기천년제목 Light" panose="02020403020101020101" pitchFamily="18" charset="-127"/>
              <a:buChar char="▶"/>
            </a:pPr>
            <a:r>
              <a:rPr lang="ko-KR" altLang="en-US" sz="12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이미지 업로드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5C885EB-0F25-48EC-B703-C41F56DF50F3}"/>
              </a:ext>
            </a:extLst>
          </p:cNvPr>
          <p:cNvSpPr txBox="1"/>
          <p:nvPr/>
        </p:nvSpPr>
        <p:spPr>
          <a:xfrm>
            <a:off x="3680927" y="5898539"/>
            <a:ext cx="1962574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lnSpc>
                <a:spcPct val="150000"/>
              </a:lnSpc>
              <a:buClr>
                <a:srgbClr val="002060"/>
              </a:buClr>
              <a:buFont typeface="경기천년제목 Light" panose="02020403020101020101" pitchFamily="18" charset="-127"/>
              <a:buChar char="▶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새 도서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2355B56-94FB-48A0-A144-92E083A9C419}"/>
              </a:ext>
            </a:extLst>
          </p:cNvPr>
          <p:cNvSpPr txBox="1"/>
          <p:nvPr/>
        </p:nvSpPr>
        <p:spPr>
          <a:xfrm>
            <a:off x="5643501" y="5896063"/>
            <a:ext cx="1962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lnSpc>
                <a:spcPct val="150000"/>
              </a:lnSpc>
              <a:buClr>
                <a:srgbClr val="002060"/>
              </a:buClr>
              <a:buFont typeface="경기천년제목 Light" panose="02020403020101020101" pitchFamily="18" charset="-127"/>
              <a:buChar char="▶"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관리자 계정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44" indent="-285744" algn="just">
              <a:lnSpc>
                <a:spcPct val="150000"/>
              </a:lnSpc>
              <a:buClr>
                <a:srgbClr val="002060"/>
              </a:buClr>
              <a:buFont typeface="경기천년제목 Light" panose="02020403020101020101" pitchFamily="18" charset="-127"/>
              <a:buChar char="▶"/>
            </a:pPr>
            <a:r>
              <a:rPr lang="ko-KR" altLang="en-US" sz="12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통계 페이지</a:t>
            </a:r>
            <a:r>
              <a:rPr lang="en-US" altLang="ko-KR" sz="12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 err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구글</a:t>
            </a:r>
            <a:r>
              <a:rPr lang="ko-KR" altLang="en-US" sz="12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차트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2917363-C7CC-46E8-AB08-19251717075A}"/>
              </a:ext>
            </a:extLst>
          </p:cNvPr>
          <p:cNvSpPr txBox="1"/>
          <p:nvPr/>
        </p:nvSpPr>
        <p:spPr>
          <a:xfrm>
            <a:off x="7606075" y="5896062"/>
            <a:ext cx="196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algn="just">
              <a:lnSpc>
                <a:spcPct val="150000"/>
              </a:lnSpc>
              <a:buClr>
                <a:srgbClr val="002060"/>
              </a:buClr>
              <a:buFont typeface="경기천년제목 Light" panose="02020403020101020101" pitchFamily="18" charset="-127"/>
              <a:buChar char="▶"/>
            </a:pPr>
            <a:r>
              <a:rPr lang="ko-KR" altLang="en-US" sz="12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장바구니</a:t>
            </a:r>
            <a:r>
              <a:rPr lang="en-US" altLang="ko-KR" sz="12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결제내역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551252" y="1004201"/>
            <a:ext cx="1962574" cy="2615470"/>
            <a:chOff x="7221732" y="1000434"/>
            <a:chExt cx="1962574" cy="2615470"/>
          </a:xfrm>
        </p:grpSpPr>
        <p:pic>
          <p:nvPicPr>
            <p:cNvPr id="51" name="그림 개체 틀 19" descr="대지, 도로, 실외, 콘크리트이(가) 표시된 사진&#10;&#10;자동 생성된 설명">
              <a:extLst>
                <a:ext uri="{FF2B5EF4-FFF2-40B4-BE49-F238E27FC236}">
                  <a16:creationId xmlns:a16="http://schemas.microsoft.com/office/drawing/2014/main" xmlns="" id="{8554BDB2-A7CD-4665-B0C3-A53897856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16" t="23370" r="25737" b="42790"/>
            <a:stretch/>
          </p:blipFill>
          <p:spPr>
            <a:xfrm>
              <a:off x="7305712" y="1000434"/>
              <a:ext cx="1188000" cy="1188000"/>
            </a:xfrm>
            <a:prstGeom prst="ellipse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9D6AA869-27C3-499A-85E8-E7690746C214}"/>
                </a:ext>
              </a:extLst>
            </p:cNvPr>
            <p:cNvSpPr txBox="1"/>
            <p:nvPr/>
          </p:nvSpPr>
          <p:spPr>
            <a:xfrm>
              <a:off x="7221732" y="2426051"/>
              <a:ext cx="1701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lt"/>
                </a:rPr>
                <a:t>권승연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615A17A-F29D-494E-9B57-F5FECCF2E00B}"/>
                </a:ext>
              </a:extLst>
            </p:cNvPr>
            <p:cNvSpPr txBox="1"/>
            <p:nvPr/>
          </p:nvSpPr>
          <p:spPr>
            <a:xfrm>
              <a:off x="7221732" y="2692574"/>
              <a:ext cx="1962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just">
                <a:lnSpc>
                  <a:spcPct val="150000"/>
                </a:lnSpc>
                <a:buClr>
                  <a:srgbClr val="002060"/>
                </a:buClr>
                <a:buFont typeface="경기천년제목 Light" panose="02020403020101020101" pitchFamily="18" charset="-127"/>
                <a:buChar char="▶"/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공지사항 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CRUD</a:t>
              </a:r>
            </a:p>
            <a:p>
              <a:pPr marL="285744" indent="-285744" algn="just">
                <a:lnSpc>
                  <a:spcPct val="150000"/>
                </a:lnSpc>
                <a:buClr>
                  <a:srgbClr val="002060"/>
                </a:buClr>
                <a:buFont typeface="경기천년제목 Light" panose="02020403020101020101" pitchFamily="18" charset="-127"/>
                <a:buChar char="▶"/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이벤트 글 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CRUD</a:t>
              </a:r>
            </a:p>
            <a:p>
              <a:pPr marL="285744" indent="-285744" algn="just">
                <a:lnSpc>
                  <a:spcPct val="150000"/>
                </a:lnSpc>
                <a:buClr>
                  <a:srgbClr val="002060"/>
                </a:buClr>
                <a:buFont typeface="경기천년제목 Light" panose="02020403020101020101" pitchFamily="18" charset="-127"/>
                <a:buChar char="▶"/>
              </a:pP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기획서 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PPT</a:t>
              </a: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 제작</a:t>
              </a:r>
              <a:r>
                <a:rPr lang="en-US" altLang="ko-KR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, </a:t>
              </a:r>
              <a:r>
                <a:rPr lang="ko-KR" altLang="en-US" sz="12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검수</a:t>
              </a:r>
              <a:endPara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F3DF3D-AF7A-48A0-A4E3-34A15B95022F}"/>
              </a:ext>
            </a:extLst>
          </p:cNvPr>
          <p:cNvSpPr txBox="1"/>
          <p:nvPr/>
        </p:nvSpPr>
        <p:spPr>
          <a:xfrm>
            <a:off x="1774223" y="3573379"/>
            <a:ext cx="4805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스케줄 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A342286-6236-416E-B34C-A744C9985778}"/>
              </a:ext>
            </a:extLst>
          </p:cNvPr>
          <p:cNvSpPr/>
          <p:nvPr/>
        </p:nvSpPr>
        <p:spPr>
          <a:xfrm>
            <a:off x="1641141" y="3573379"/>
            <a:ext cx="45719" cy="707886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44D99D-31D4-40A2-9724-E68EBAC3C5EA}"/>
              </a:ext>
            </a:extLst>
          </p:cNvPr>
          <p:cNvSpPr txBox="1"/>
          <p:nvPr/>
        </p:nvSpPr>
        <p:spPr>
          <a:xfrm>
            <a:off x="489967" y="2482386"/>
            <a:ext cx="108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02</a:t>
            </a:r>
            <a:endParaRPr lang="ko-KR" altLang="en-US" sz="6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0" name="그림 개체 틀 17" descr="텍스트, 실내, 벽, 선반이(가) 표시된 사진&#10;&#10;자동 생성된 설명">
            <a:extLst>
              <a:ext uri="{FF2B5EF4-FFF2-40B4-BE49-F238E27FC236}">
                <a16:creationId xmlns:a16="http://schemas.microsoft.com/office/drawing/2014/main" xmlns="" id="{50339F20-31DC-4DB1-87FF-5731984F1F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" b="2252"/>
          <a:stretch>
            <a:fillRect/>
          </a:stretch>
        </p:blipFill>
        <p:spPr>
          <a:xfrm>
            <a:off x="4454892" y="-1"/>
            <a:ext cx="7737109" cy="68580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9D0D7AF-2B93-4755-829D-312A7754FD24}"/>
              </a:ext>
            </a:extLst>
          </p:cNvPr>
          <p:cNvSpPr/>
          <p:nvPr/>
        </p:nvSpPr>
        <p:spPr>
          <a:xfrm>
            <a:off x="4454892" y="0"/>
            <a:ext cx="773710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28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6">
            <a:extLst>
              <a:ext uri="{FF2B5EF4-FFF2-40B4-BE49-F238E27FC236}">
                <a16:creationId xmlns:a16="http://schemas.microsoft.com/office/drawing/2014/main" xmlns="" id="{4FB4F80F-9484-4B9F-9C65-D4107459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00394"/>
              </p:ext>
            </p:extLst>
          </p:nvPr>
        </p:nvGraphicFramePr>
        <p:xfrm>
          <a:off x="1586922" y="1609213"/>
          <a:ext cx="8803071" cy="4101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119">
                  <a:extLst>
                    <a:ext uri="{9D8B030D-6E8A-4147-A177-3AD203B41FA5}">
                      <a16:colId xmlns:a16="http://schemas.microsoft.com/office/drawing/2014/main" xmlns="" val="2055127037"/>
                    </a:ext>
                  </a:extLst>
                </a:gridCol>
                <a:gridCol w="978119">
                  <a:extLst>
                    <a:ext uri="{9D8B030D-6E8A-4147-A177-3AD203B41FA5}">
                      <a16:colId xmlns:a16="http://schemas.microsoft.com/office/drawing/2014/main" xmlns="" val="492573085"/>
                    </a:ext>
                  </a:extLst>
                </a:gridCol>
                <a:gridCol w="978119">
                  <a:extLst>
                    <a:ext uri="{9D8B030D-6E8A-4147-A177-3AD203B41FA5}">
                      <a16:colId xmlns:a16="http://schemas.microsoft.com/office/drawing/2014/main" xmlns="" val="2724163357"/>
                    </a:ext>
                  </a:extLst>
                </a:gridCol>
                <a:gridCol w="978119">
                  <a:extLst>
                    <a:ext uri="{9D8B030D-6E8A-4147-A177-3AD203B41FA5}">
                      <a16:colId xmlns:a16="http://schemas.microsoft.com/office/drawing/2014/main" xmlns="" val="2492283585"/>
                    </a:ext>
                  </a:extLst>
                </a:gridCol>
                <a:gridCol w="978119">
                  <a:extLst>
                    <a:ext uri="{9D8B030D-6E8A-4147-A177-3AD203B41FA5}">
                      <a16:colId xmlns:a16="http://schemas.microsoft.com/office/drawing/2014/main" xmlns="" val="4138728100"/>
                    </a:ext>
                  </a:extLst>
                </a:gridCol>
                <a:gridCol w="978119">
                  <a:extLst>
                    <a:ext uri="{9D8B030D-6E8A-4147-A177-3AD203B41FA5}">
                      <a16:colId xmlns:a16="http://schemas.microsoft.com/office/drawing/2014/main" xmlns="" val="195735035"/>
                    </a:ext>
                  </a:extLst>
                </a:gridCol>
                <a:gridCol w="978119">
                  <a:extLst>
                    <a:ext uri="{9D8B030D-6E8A-4147-A177-3AD203B41FA5}">
                      <a16:colId xmlns:a16="http://schemas.microsoft.com/office/drawing/2014/main" xmlns="" val="1345464212"/>
                    </a:ext>
                  </a:extLst>
                </a:gridCol>
                <a:gridCol w="978119">
                  <a:extLst>
                    <a:ext uri="{9D8B030D-6E8A-4147-A177-3AD203B41FA5}">
                      <a16:colId xmlns:a16="http://schemas.microsoft.com/office/drawing/2014/main" xmlns="" val="1519986513"/>
                    </a:ext>
                  </a:extLst>
                </a:gridCol>
                <a:gridCol w="978119">
                  <a:extLst>
                    <a:ext uri="{9D8B030D-6E8A-4147-A177-3AD203B41FA5}">
                      <a16:colId xmlns:a16="http://schemas.microsoft.com/office/drawing/2014/main" xmlns="" val="330685896"/>
                    </a:ext>
                  </a:extLst>
                </a:gridCol>
              </a:tblGrid>
              <a:tr h="104040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4558404"/>
                  </a:ext>
                </a:extLst>
              </a:tr>
              <a:tr h="1040406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8726514"/>
                  </a:ext>
                </a:extLst>
              </a:tr>
              <a:tr h="1040406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0104431"/>
                  </a:ext>
                </a:extLst>
              </a:tr>
              <a:tr h="41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 Jun 2</a:t>
                      </a:r>
                      <a:r>
                        <a:rPr lang="ko-KR" altLang="en-US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주</a:t>
                      </a:r>
                    </a:p>
                  </a:txBody>
                  <a:tcPr marL="80143" marR="80143" marT="40071" marB="400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Jun 3</a:t>
                      </a:r>
                      <a:r>
                        <a:rPr lang="ko-KR" altLang="en-US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주</a:t>
                      </a:r>
                      <a:endParaRPr lang="en-US" altLang="ko-KR" sz="1000" b="1" kern="1200" noProof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j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Jun 4</a:t>
                      </a:r>
                      <a:r>
                        <a:rPr lang="ko-KR" altLang="en-US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주</a:t>
                      </a:r>
                    </a:p>
                  </a:txBody>
                  <a:tcPr marL="80143" marR="80143" marT="40071" marB="400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Feb 1</a:t>
                      </a:r>
                      <a:r>
                        <a:rPr lang="ko-KR" altLang="en-US" sz="1000" b="1" kern="1200" baseline="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주</a:t>
                      </a:r>
                      <a:endParaRPr lang="ko-KR" altLang="en-US" sz="1000" b="1" kern="1200" noProof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j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Feb</a:t>
                      </a:r>
                      <a:r>
                        <a:rPr lang="en-US" altLang="ko-KR" sz="1000" b="1" kern="1200" baseline="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 2</a:t>
                      </a:r>
                      <a:r>
                        <a:rPr lang="ko-KR" altLang="en-US" sz="1000" b="1" kern="1200" baseline="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주</a:t>
                      </a:r>
                      <a:endParaRPr lang="ko-KR" altLang="en-US" sz="1000" b="1" kern="1200" noProof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j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Feb</a:t>
                      </a:r>
                      <a:r>
                        <a:rPr lang="en-US" altLang="ko-KR" sz="1000" b="1" kern="1200" baseline="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 3</a:t>
                      </a:r>
                      <a:r>
                        <a:rPr lang="ko-KR" altLang="en-US" sz="1000" b="1" kern="1200" baseline="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주</a:t>
                      </a:r>
                      <a:endParaRPr lang="ko-KR" altLang="en-US" sz="1000" b="1" kern="1200" noProof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j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Feb 4</a:t>
                      </a:r>
                      <a:r>
                        <a:rPr lang="ko-KR" altLang="en-US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주</a:t>
                      </a:r>
                    </a:p>
                  </a:txBody>
                  <a:tcPr marL="80143" marR="80143" marT="40071" marB="400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March</a:t>
                      </a:r>
                      <a:endParaRPr lang="ko-KR" altLang="en-US" sz="1000" b="1" kern="1200" noProof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j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j-lt"/>
                          <a:ea typeface="맑은 고딕" pitchFamily="50" charset="-127"/>
                          <a:cs typeface="Calibri" panose="020F0502020204030204" pitchFamily="34" charset="0"/>
                        </a:rPr>
                        <a:t>-</a:t>
                      </a:r>
                      <a:endParaRPr lang="ko-KR" altLang="en-US" sz="1000" b="1" kern="1200" noProof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j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3854929"/>
                  </a:ext>
                </a:extLst>
              </a:tr>
              <a:tr h="56749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" sz="1100" kern="120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" sz="1100" kern="120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Calibri" panose="020F0502020204030204" pitchFamily="34" charset="0"/>
                      </a:endParaRPr>
                    </a:p>
                  </a:txBody>
                  <a:tcPr marL="80143" marR="80143" marT="40071" marB="400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143" marR="80143" marT="40071" marB="400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1214815"/>
                  </a:ext>
                </a:extLst>
              </a:tr>
            </a:tbl>
          </a:graphicData>
        </a:graphic>
      </p:graphicFrame>
      <p:sp>
        <p:nvSpPr>
          <p:cNvPr id="7" name="OTLSHAPE_T_4f372a38b96f4e02ba203a327ff0db9a_Shape">
            <a:extLst>
              <a:ext uri="{FF2B5EF4-FFF2-40B4-BE49-F238E27FC236}">
                <a16:creationId xmlns:a16="http://schemas.microsoft.com/office/drawing/2014/main" xmlns="" id="{0EAB7300-CDD8-4C13-B258-0202C34538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2748421" y="1346332"/>
            <a:ext cx="320951" cy="1471338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8" name="직사각형 22">
            <a:extLst>
              <a:ext uri="{FF2B5EF4-FFF2-40B4-BE49-F238E27FC236}">
                <a16:creationId xmlns:a16="http://schemas.microsoft.com/office/drawing/2014/main" xmlns="" id="{F0D01C05-2104-4E43-90B5-E4FE92608F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2173228" y="1951195"/>
            <a:ext cx="1471338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/>
            <a:r>
              <a:rPr lang="ko-KR" altLang="en-US" sz="11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주제 선정</a:t>
            </a:r>
            <a:endParaRPr lang="en-US" altLang="ko" sz="11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ED045BCB-CAD1-4CA6-883D-E92958D64DD7}"/>
              </a:ext>
            </a:extLst>
          </p:cNvPr>
          <p:cNvCxnSpPr>
            <a:cxnSpLocks/>
          </p:cNvCxnSpPr>
          <p:nvPr/>
        </p:nvCxnSpPr>
        <p:spPr>
          <a:xfrm flipV="1">
            <a:off x="2175043" y="1921528"/>
            <a:ext cx="0" cy="275708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D7359B8-453A-4544-A87A-509A63137628}"/>
              </a:ext>
            </a:extLst>
          </p:cNvPr>
          <p:cNvSpPr txBox="1"/>
          <p:nvPr/>
        </p:nvSpPr>
        <p:spPr>
          <a:xfrm>
            <a:off x="3690378" y="1788910"/>
            <a:ext cx="1640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01/14</a:t>
            </a:r>
            <a:endParaRPr lang="ko-KR" altLang="en-US" sz="1000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FD7CBFA-FC96-49EA-9DB3-9537AEA6FE48}"/>
              </a:ext>
            </a:extLst>
          </p:cNvPr>
          <p:cNvSpPr txBox="1"/>
          <p:nvPr/>
        </p:nvSpPr>
        <p:spPr>
          <a:xfrm>
            <a:off x="1150248" y="1951196"/>
            <a:ext cx="1028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Days</a:t>
            </a:r>
            <a:endParaRPr lang="ko-KR" altLang="en-US" sz="1000" b="1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직사각형 22">
            <a:extLst>
              <a:ext uri="{FF2B5EF4-FFF2-40B4-BE49-F238E27FC236}">
                <a16:creationId xmlns:a16="http://schemas.microsoft.com/office/drawing/2014/main" xmlns="" id="{3825039D-E727-4E08-8D30-C8F88A17400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6542" y="5521764"/>
            <a:ext cx="193857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/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팀 편성</a:t>
            </a:r>
            <a:endParaRPr lang="en-US" altLang="ko" sz="1000" b="1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ACD51DA9-F6E1-444D-A497-0E4E97754DA5}"/>
              </a:ext>
            </a:extLst>
          </p:cNvPr>
          <p:cNvSpPr/>
          <p:nvPr/>
        </p:nvSpPr>
        <p:spPr>
          <a:xfrm rot="10800000">
            <a:off x="1457678" y="5294498"/>
            <a:ext cx="176304" cy="1763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/>
          </a:p>
        </p:txBody>
      </p:sp>
      <p:sp>
        <p:nvSpPr>
          <p:cNvPr id="19" name="직사각형 22">
            <a:extLst>
              <a:ext uri="{FF2B5EF4-FFF2-40B4-BE49-F238E27FC236}">
                <a16:creationId xmlns:a16="http://schemas.microsoft.com/office/drawing/2014/main" xmlns="" id="{4C88713A-97E8-45AB-A7BF-0198FB2373C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730781" y="5521764"/>
            <a:ext cx="193857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/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완료</a:t>
            </a:r>
            <a:endParaRPr lang="en-US" altLang="ko" sz="1000" b="1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xmlns="" id="{8B155A9D-2D3B-4E99-AB1E-BA3B67F74D43}"/>
              </a:ext>
            </a:extLst>
          </p:cNvPr>
          <p:cNvSpPr/>
          <p:nvPr/>
        </p:nvSpPr>
        <p:spPr>
          <a:xfrm>
            <a:off x="10611917" y="5294498"/>
            <a:ext cx="176304" cy="17630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OTLSHAPE_T_4f372a38b96f4e02ba203a327ff0db9a_Shape">
            <a:extLst>
              <a:ext uri="{FF2B5EF4-FFF2-40B4-BE49-F238E27FC236}">
                <a16:creationId xmlns:a16="http://schemas.microsoft.com/office/drawing/2014/main" xmlns="" id="{445B4E98-6E07-4241-9B38-CB0AF32E226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3289683" y="1833373"/>
            <a:ext cx="320951" cy="1471338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BB5F420-2B91-4E03-BB06-7850096ABDF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2714484" y="2438236"/>
            <a:ext cx="1471338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/>
            <a:r>
              <a:rPr lang="en-US" altLang="ko-KR" sz="11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Frontend</a:t>
            </a:r>
            <a:r>
              <a:rPr lang="ko-KR" altLang="en-US" sz="11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 설계</a:t>
            </a:r>
            <a:r>
              <a:rPr lang="en-US" altLang="ko-KR" sz="11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1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기획</a:t>
            </a:r>
            <a:endParaRPr lang="en-US" altLang="ko" sz="11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47718051-D4E4-4554-BBA9-F3185E6F85C8}"/>
              </a:ext>
            </a:extLst>
          </p:cNvPr>
          <p:cNvCxnSpPr>
            <a:cxnSpLocks/>
          </p:cNvCxnSpPr>
          <p:nvPr/>
        </p:nvCxnSpPr>
        <p:spPr>
          <a:xfrm flipV="1">
            <a:off x="2716299" y="2408569"/>
            <a:ext cx="0" cy="230210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0C1B6E9-431F-4B80-90B7-0F8AB98FAA22}"/>
              </a:ext>
            </a:extLst>
          </p:cNvPr>
          <p:cNvSpPr txBox="1"/>
          <p:nvPr/>
        </p:nvSpPr>
        <p:spPr>
          <a:xfrm>
            <a:off x="4231634" y="2308018"/>
            <a:ext cx="1640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01/17</a:t>
            </a:r>
            <a:endParaRPr lang="ko-KR" altLang="en-US" sz="1000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EAE4C8A-314A-4307-B829-40DAACFF7E0C}"/>
              </a:ext>
            </a:extLst>
          </p:cNvPr>
          <p:cNvSpPr txBox="1"/>
          <p:nvPr/>
        </p:nvSpPr>
        <p:spPr>
          <a:xfrm>
            <a:off x="1691505" y="2438237"/>
            <a:ext cx="1028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 Days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8" name="OTLSHAPE_T_4f372a38b96f4e02ba203a327ff0db9a_Shape">
            <a:extLst>
              <a:ext uri="{FF2B5EF4-FFF2-40B4-BE49-F238E27FC236}">
                <a16:creationId xmlns:a16="http://schemas.microsoft.com/office/drawing/2014/main" xmlns="" id="{558D6F4E-48FE-4FE8-A259-CE08EAA816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200000">
            <a:off x="4791695" y="2197675"/>
            <a:ext cx="320951" cy="182938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9" name="직사각형 22">
            <a:extLst>
              <a:ext uri="{FF2B5EF4-FFF2-40B4-BE49-F238E27FC236}">
                <a16:creationId xmlns:a16="http://schemas.microsoft.com/office/drawing/2014/main" xmlns="" id="{C96FCA7F-769D-40BC-83CE-AD929CA6056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4037480" y="2981559"/>
            <a:ext cx="1829379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/>
            <a:r>
              <a:rPr lang="en-US" altLang="ko-KR" sz="11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Prototype </a:t>
            </a:r>
            <a:r>
              <a:rPr lang="ko-KR" altLang="en-US" sz="11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작업</a:t>
            </a:r>
            <a:endParaRPr lang="en-US" altLang="ko" sz="11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342CA686-D9CD-4B41-8B8C-EDC16AC20630}"/>
              </a:ext>
            </a:extLst>
          </p:cNvPr>
          <p:cNvCxnSpPr>
            <a:cxnSpLocks/>
          </p:cNvCxnSpPr>
          <p:nvPr/>
        </p:nvCxnSpPr>
        <p:spPr>
          <a:xfrm flipV="1">
            <a:off x="4039295" y="2951892"/>
            <a:ext cx="0" cy="1794557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80F457C-2C4C-44A0-A725-09A585265019}"/>
              </a:ext>
            </a:extLst>
          </p:cNvPr>
          <p:cNvSpPr txBox="1"/>
          <p:nvPr/>
        </p:nvSpPr>
        <p:spPr>
          <a:xfrm>
            <a:off x="5939972" y="2887113"/>
            <a:ext cx="1640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01/18 - 02/03</a:t>
            </a:r>
            <a:endParaRPr lang="ko-KR" altLang="en-US" sz="1000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6D74CB6-3178-472E-AF25-6DB37162F872}"/>
              </a:ext>
            </a:extLst>
          </p:cNvPr>
          <p:cNvSpPr txBox="1"/>
          <p:nvPr/>
        </p:nvSpPr>
        <p:spPr>
          <a:xfrm>
            <a:off x="2989265" y="2981560"/>
            <a:ext cx="1028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13 Days</a:t>
            </a:r>
            <a:endParaRPr lang="ko-KR" altLang="en-US" sz="1000" b="1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4" name="OTLSHAPE_T_4f372a38b96f4e02ba203a327ff0db9a_Shape">
            <a:extLst>
              <a:ext uri="{FF2B5EF4-FFF2-40B4-BE49-F238E27FC236}">
                <a16:creationId xmlns:a16="http://schemas.microsoft.com/office/drawing/2014/main" xmlns="" id="{05BB1B07-33FB-4FC0-89A7-9906541831A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6200000">
            <a:off x="5662388" y="2643762"/>
            <a:ext cx="320952" cy="18293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22">
            <a:extLst>
              <a:ext uri="{FF2B5EF4-FFF2-40B4-BE49-F238E27FC236}">
                <a16:creationId xmlns:a16="http://schemas.microsoft.com/office/drawing/2014/main" xmlns="" id="{D480AFAB-D879-457E-AAB1-73EBE6BFCE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4908174" y="3427646"/>
            <a:ext cx="1829379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/>
            <a:r>
              <a:rPr lang="en-US" altLang="ko-KR" sz="11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Backend</a:t>
            </a:r>
            <a:r>
              <a:rPr lang="ko-KR" altLang="en-US" sz="11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 작업</a:t>
            </a:r>
            <a:endParaRPr lang="en-US" altLang="ko" sz="11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B814DC5-B83D-4183-B1B2-01331AA5BF09}"/>
              </a:ext>
            </a:extLst>
          </p:cNvPr>
          <p:cNvSpPr txBox="1"/>
          <p:nvPr/>
        </p:nvSpPr>
        <p:spPr>
          <a:xfrm>
            <a:off x="6810666" y="3437063"/>
            <a:ext cx="1640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02/04 - 03/03</a:t>
            </a:r>
            <a:endParaRPr lang="ko-KR" altLang="en-US" sz="1000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D90B0A5-E4CC-4DFA-BAB6-1148FEB161C7}"/>
              </a:ext>
            </a:extLst>
          </p:cNvPr>
          <p:cNvSpPr txBox="1"/>
          <p:nvPr/>
        </p:nvSpPr>
        <p:spPr>
          <a:xfrm>
            <a:off x="3859959" y="3427646"/>
            <a:ext cx="1028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20 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Days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9" name="OTLSHAPE_T_4f372a38b96f4e02ba203a327ff0db9a_Shape">
            <a:extLst>
              <a:ext uri="{FF2B5EF4-FFF2-40B4-BE49-F238E27FC236}">
                <a16:creationId xmlns:a16="http://schemas.microsoft.com/office/drawing/2014/main" xmlns="" id="{EDFF223D-1463-4704-9C6C-340256B722D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6200000">
            <a:off x="9381901" y="3267756"/>
            <a:ext cx="353047" cy="182938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0" name="직사각형 22">
            <a:extLst>
              <a:ext uri="{FF2B5EF4-FFF2-40B4-BE49-F238E27FC236}">
                <a16:creationId xmlns:a16="http://schemas.microsoft.com/office/drawing/2014/main" xmlns="" id="{FB8EB4BE-6321-46ED-88AA-CD8EA14E5D1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52263" y="4043946"/>
            <a:ext cx="201231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/>
            <a:r>
              <a:rPr lang="ko-KR" altLang="en-US" sz="11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미구현</a:t>
            </a:r>
            <a:r>
              <a:rPr lang="ko-KR" altLang="en-US" sz="12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 항목 작업</a:t>
            </a:r>
            <a:endParaRPr lang="en-US" altLang="ko" sz="1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7480792B-E854-4FDC-945F-45E3156BC973}"/>
              </a:ext>
            </a:extLst>
          </p:cNvPr>
          <p:cNvCxnSpPr>
            <a:cxnSpLocks/>
          </p:cNvCxnSpPr>
          <p:nvPr/>
        </p:nvCxnSpPr>
        <p:spPr>
          <a:xfrm flipV="1">
            <a:off x="8645549" y="4021973"/>
            <a:ext cx="0" cy="71028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3495F73-D5D1-4B0A-BC1A-DEC17F6B7BAE}"/>
              </a:ext>
            </a:extLst>
          </p:cNvPr>
          <p:cNvSpPr txBox="1"/>
          <p:nvPr/>
        </p:nvSpPr>
        <p:spPr>
          <a:xfrm>
            <a:off x="10530894" y="4056433"/>
            <a:ext cx="8203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03/04 </a:t>
            </a:r>
            <a:r>
              <a:rPr lang="en-US" altLang="ko-KR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</a:t>
            </a:r>
            <a:endParaRPr lang="ko-KR" altLang="en-US" sz="1000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5" name="직사각형 22">
            <a:extLst>
              <a:ext uri="{FF2B5EF4-FFF2-40B4-BE49-F238E27FC236}">
                <a16:creationId xmlns:a16="http://schemas.microsoft.com/office/drawing/2014/main" xmlns="" id="{948432BD-2F4F-4C8A-9901-A573803C3B5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969393" y="5521764"/>
            <a:ext cx="2799862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/>
            <a:r>
              <a:rPr lang="en-US" altLang="ko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Github</a:t>
            </a:r>
            <a:r>
              <a:rPr lang="en-US" altLang="ko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을 통한 개별 파일 병합 및 이전작업</a:t>
            </a:r>
            <a:endParaRPr lang="en-US" altLang="ko" sz="1000" b="1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326C52A-6D59-4657-A7AF-B30E645F505B}"/>
              </a:ext>
            </a:extLst>
          </p:cNvPr>
          <p:cNvSpPr/>
          <p:nvPr/>
        </p:nvSpPr>
        <p:spPr>
          <a:xfrm rot="10800000">
            <a:off x="4439716" y="5294498"/>
            <a:ext cx="176304" cy="1763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190108F-5AE1-4A49-9C67-893B637C1833}"/>
              </a:ext>
            </a:extLst>
          </p:cNvPr>
          <p:cNvSpPr txBox="1"/>
          <p:nvPr/>
        </p:nvSpPr>
        <p:spPr>
          <a:xfrm>
            <a:off x="797787" y="324770"/>
            <a:ext cx="519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A4C7FA"/>
                </a:solidFill>
                <a:latin typeface="+mj-lt"/>
              </a:rPr>
              <a:t>02 </a:t>
            </a:r>
            <a:r>
              <a:rPr lang="ko-KR" altLang="en-US" sz="3600" b="1" spc="-150" dirty="0">
                <a:solidFill>
                  <a:srgbClr val="A4C7FA"/>
                </a:solidFill>
                <a:latin typeface="+mj-lt"/>
              </a:rPr>
              <a:t>스케줄 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4AD2C1B3-F740-4488-B0C9-3D9B6D634801}"/>
              </a:ext>
            </a:extLst>
          </p:cNvPr>
          <p:cNvSpPr/>
          <p:nvPr/>
        </p:nvSpPr>
        <p:spPr>
          <a:xfrm>
            <a:off x="653447" y="335945"/>
            <a:ext cx="45719" cy="621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22">
            <a:extLst>
              <a:ext uri="{FF2B5EF4-FFF2-40B4-BE49-F238E27FC236}">
                <a16:creationId xmlns:a16="http://schemas.microsoft.com/office/drawing/2014/main" xmlns="" id="{3825039D-E727-4E08-8D30-C8F88A17400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80800" y="5525880"/>
            <a:ext cx="193857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/>
            <a:r>
              <a:rPr lang="en-US" altLang="ko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Backend + SQL </a:t>
            </a:r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명명규칙 협의</a:t>
            </a:r>
            <a:endParaRPr lang="en-US" altLang="ko" sz="1000" b="1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ACD51DA9-F6E1-444D-A497-0E4E97754DA5}"/>
              </a:ext>
            </a:extLst>
          </p:cNvPr>
          <p:cNvSpPr/>
          <p:nvPr/>
        </p:nvSpPr>
        <p:spPr>
          <a:xfrm rot="10800000">
            <a:off x="5168813" y="5298614"/>
            <a:ext cx="176304" cy="1763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7" name="직사각형 22">
            <a:extLst>
              <a:ext uri="{FF2B5EF4-FFF2-40B4-BE49-F238E27FC236}">
                <a16:creationId xmlns:a16="http://schemas.microsoft.com/office/drawing/2014/main" xmlns="" id="{3825039D-E727-4E08-8D30-C8F88A17400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138869" y="5521760"/>
            <a:ext cx="193857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/>
            <a:r>
              <a:rPr lang="ko-KR" altLang="en-US" sz="1000" b="1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기획서 최종 작성 및 검수</a:t>
            </a:r>
            <a:endParaRPr lang="en-US" altLang="ko" sz="1000" b="1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ACD51DA9-F6E1-444D-A497-0E4E97754DA5}"/>
              </a:ext>
            </a:extLst>
          </p:cNvPr>
          <p:cNvSpPr/>
          <p:nvPr/>
        </p:nvSpPr>
        <p:spPr>
          <a:xfrm rot="10800000">
            <a:off x="8468072" y="5294494"/>
            <a:ext cx="176304" cy="1763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9" name="직사각형 22">
            <a:extLst>
              <a:ext uri="{FF2B5EF4-FFF2-40B4-BE49-F238E27FC236}">
                <a16:creationId xmlns:a16="http://schemas.microsoft.com/office/drawing/2014/main" xmlns="" id="{3825039D-E727-4E08-8D30-C8F88A17400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80800" y="6145802"/>
            <a:ext cx="252856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 latinLnBrk="1"/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총 작업일 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: 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35 </a:t>
            </a:r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일 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+ </a:t>
            </a:r>
            <a:r>
              <a:rPr lang="ko-KR" altLang="en-US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미구현</a:t>
            </a:r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Calibri" panose="020F0502020204030204" pitchFamily="34" charset="0"/>
              </a:rPr>
              <a:t> 항목 작업일 수</a:t>
            </a:r>
            <a:endParaRPr lang="en-US" altLang="ko" sz="1000" b="1" dirty="0">
              <a:solidFill>
                <a:schemeClr val="tx2">
                  <a:lumMod val="60000"/>
                  <a:lumOff val="40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F3DF3D-AF7A-48A0-A4E3-34A15B95022F}"/>
              </a:ext>
            </a:extLst>
          </p:cNvPr>
          <p:cNvSpPr txBox="1"/>
          <p:nvPr/>
        </p:nvSpPr>
        <p:spPr>
          <a:xfrm>
            <a:off x="1673226" y="3541295"/>
            <a:ext cx="4805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서비스</a:t>
            </a:r>
            <a:endParaRPr lang="en-US" altLang="ko-KR" sz="4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ko-KR" altLang="en-US" sz="4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기획 목적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A342286-6236-416E-B34C-A744C9985778}"/>
              </a:ext>
            </a:extLst>
          </p:cNvPr>
          <p:cNvSpPr/>
          <p:nvPr/>
        </p:nvSpPr>
        <p:spPr>
          <a:xfrm flipH="1">
            <a:off x="1544889" y="3627521"/>
            <a:ext cx="64168" cy="114300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244D99D-31D4-40A2-9724-E68EBAC3C5EA}"/>
              </a:ext>
            </a:extLst>
          </p:cNvPr>
          <p:cNvSpPr txBox="1"/>
          <p:nvPr/>
        </p:nvSpPr>
        <p:spPr>
          <a:xfrm>
            <a:off x="522051" y="2450302"/>
            <a:ext cx="1087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03</a:t>
            </a:r>
            <a:endParaRPr lang="ko-KR" altLang="en-US" sz="6000" b="1" spc="-150" dirty="0">
              <a:solidFill>
                <a:schemeClr val="tx2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0" name="그림 개체 틀 19" descr="텍스트, 노트북, 컴퓨터, 서류이(가) 표시된 사진&#10;&#10;자동 생성된 설명">
            <a:extLst>
              <a:ext uri="{FF2B5EF4-FFF2-40B4-BE49-F238E27FC236}">
                <a16:creationId xmlns:a16="http://schemas.microsoft.com/office/drawing/2014/main" xmlns="" id="{8C8748AA-ECB5-40D7-B70A-FBF8009A71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7" r="16697"/>
          <a:stretch>
            <a:fillRect/>
          </a:stretch>
        </p:blipFill>
        <p:spPr>
          <a:xfrm>
            <a:off x="4475746" y="0"/>
            <a:ext cx="7736400" cy="6858000"/>
          </a:xfrm>
          <a:prstGeom prst="parallelogram">
            <a:avLst>
              <a:gd name="adj" fmla="val 0"/>
            </a:avLst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A7D60B9-B6AC-46B8-A185-2272AB918FFF}"/>
              </a:ext>
            </a:extLst>
          </p:cNvPr>
          <p:cNvSpPr/>
          <p:nvPr/>
        </p:nvSpPr>
        <p:spPr>
          <a:xfrm>
            <a:off x="4455600" y="0"/>
            <a:ext cx="7736400" cy="6858000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3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rgbClr val="2A58AD"/>
                </a:solidFill>
                <a:latin typeface="+mj-lt"/>
              </a:rPr>
              <a:t>시장 조사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03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서비스 기획 목적</a:t>
            </a:r>
            <a:r>
              <a:rPr lang="ko-KR" altLang="en-US" sz="1600" b="1" spc="-150" dirty="0">
                <a:solidFill>
                  <a:srgbClr val="A4C7FA"/>
                </a:solidFill>
                <a:latin typeface="+mj-lt"/>
              </a:rPr>
              <a:t>  </a:t>
            </a:r>
            <a:r>
              <a:rPr lang="en-US" altLang="ko-KR" sz="1600" b="1" spc="-150" dirty="0">
                <a:solidFill>
                  <a:srgbClr val="A4C7FA"/>
                </a:solidFill>
                <a:latin typeface="+mj-lt"/>
              </a:rPr>
              <a:t>( 1 / 3 )</a:t>
            </a:r>
            <a:endParaRPr lang="ko-KR" altLang="en-US" sz="1600" b="1" spc="-150" dirty="0">
              <a:solidFill>
                <a:srgbClr val="A4C7FA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58" y="1466306"/>
            <a:ext cx="8839200" cy="48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7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A0848FB-BC61-4B14-BF13-1B8CB2437B60}"/>
              </a:ext>
            </a:extLst>
          </p:cNvPr>
          <p:cNvSpPr txBox="1"/>
          <p:nvPr/>
        </p:nvSpPr>
        <p:spPr>
          <a:xfrm>
            <a:off x="1249598" y="818594"/>
            <a:ext cx="702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>
                <a:solidFill>
                  <a:srgbClr val="2A58AD"/>
                </a:solidFill>
                <a:latin typeface="+mj-lt"/>
              </a:rPr>
              <a:t>시장 선택 이유</a:t>
            </a:r>
            <a:endParaRPr lang="ko-KR" altLang="en-US" b="1" spc="-150" dirty="0">
              <a:solidFill>
                <a:srgbClr val="2A58AD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7AF409C-3A05-4A5B-A039-F3F815345D1B}"/>
              </a:ext>
            </a:extLst>
          </p:cNvPr>
          <p:cNvSpPr/>
          <p:nvPr/>
        </p:nvSpPr>
        <p:spPr>
          <a:xfrm>
            <a:off x="1024760" y="871191"/>
            <a:ext cx="80035" cy="468000"/>
          </a:xfrm>
          <a:prstGeom prst="rect">
            <a:avLst/>
          </a:prstGeom>
          <a:solidFill>
            <a:srgbClr val="2A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2A58AD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8372C42-00C6-490F-9D63-4AE13EA619C2}"/>
              </a:ext>
            </a:extLst>
          </p:cNvPr>
          <p:cNvSpPr/>
          <p:nvPr/>
        </p:nvSpPr>
        <p:spPr>
          <a:xfrm>
            <a:off x="653447" y="335945"/>
            <a:ext cx="45719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external_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484" y="1923841"/>
            <a:ext cx="3538563" cy="377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3" t="4992" r="12713" b="23287"/>
          <a:stretch/>
        </p:blipFill>
        <p:spPr>
          <a:xfrm>
            <a:off x="5988458" y="2222325"/>
            <a:ext cx="5688000" cy="29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FF46E2-2015-4BF3-A271-59B8B2E94390}"/>
              </a:ext>
            </a:extLst>
          </p:cNvPr>
          <p:cNvSpPr txBox="1"/>
          <p:nvPr/>
        </p:nvSpPr>
        <p:spPr>
          <a:xfrm>
            <a:off x="797787" y="324770"/>
            <a:ext cx="51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spc="-150" dirty="0">
                <a:solidFill>
                  <a:srgbClr val="A4C7FA"/>
                </a:solidFill>
                <a:latin typeface="+mj-lt"/>
              </a:rPr>
              <a:t>03 </a:t>
            </a:r>
            <a:r>
              <a:rPr lang="ko-KR" altLang="en-US" sz="2200" b="1" spc="-150" dirty="0">
                <a:solidFill>
                  <a:srgbClr val="A4C7FA"/>
                </a:solidFill>
                <a:latin typeface="+mj-lt"/>
              </a:rPr>
              <a:t>서비스 기획 목적</a:t>
            </a:r>
            <a:r>
              <a:rPr lang="ko-KR" altLang="en-US" sz="1600" b="1" spc="-150" dirty="0">
                <a:solidFill>
                  <a:srgbClr val="A4C7FA"/>
                </a:solidFill>
                <a:latin typeface="+mj-lt"/>
              </a:rPr>
              <a:t>  </a:t>
            </a:r>
            <a:r>
              <a:rPr lang="en-US" altLang="ko-KR" sz="1600" b="1" spc="-150" dirty="0">
                <a:solidFill>
                  <a:srgbClr val="A4C7FA"/>
                </a:solidFill>
                <a:latin typeface="+mj-lt"/>
              </a:rPr>
              <a:t>( 2 / 3 )</a:t>
            </a:r>
            <a:endParaRPr lang="ko-KR" altLang="en-US" sz="1600" b="1" spc="-150" dirty="0">
              <a:solidFill>
                <a:srgbClr val="A4C7F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3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/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mons"/>
  <p:tag name="OTLSPACING" val="5"/>
  <p:tag name="OTLSHAPETHICKNESSTYPE" val="Regular"/>
  <p:tag name="OTLWEEKNUMBERINGFORMAT" val="WNFormat1"/>
  <p:tag name="OTLWEEKNUMBERINGISVISIBLE" val="False"/>
  <p:tag name="OTLSTARTDATE" val="2018-03-01T00:00:00.0000000Z"/>
  <p:tag name="OTLENDDATE" val="2020-02-01T23:59:00.0000000Z"/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/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mons"/>
  <p:tag name="OTLSPACING" val="5"/>
  <p:tag name="OTLSHAPETHICKNESSTYPE" val="Regular"/>
  <p:tag name="OTLWEEKNUMBERINGFORMAT" val="WNFormat1"/>
  <p:tag name="OTLWEEKNUMBERINGISVISIBLE" val="False"/>
  <p:tag name="OTLSTARTDATE" val="2018-03-01T00:00:00.0000000Z"/>
  <p:tag name="OTLENDDATE" val="2020-02-01T23:59:00.0000000Z"/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/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mons"/>
  <p:tag name="OTLSPACING" val="5"/>
  <p:tag name="OTLSHAPETHICKNESSTYPE" val="Regular"/>
  <p:tag name="OTLWEEKNUMBERINGFORMAT" val="WNFormat1"/>
  <p:tag name="OTLWEEKNUMBERINGISVISIBLE" val="False"/>
  <p:tag name="OTLSTARTDATE" val="2018-03-01T00:00:00.0000000Z"/>
  <p:tag name="OTLENDDATE" val="2020-02-01T23:59:00.0000000Z"/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/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mons"/>
  <p:tag name="OTLSPACING" val="5"/>
  <p:tag name="OTLSHAPETHICKNESSTYPE" val="Regular"/>
  <p:tag name="OTLWEEKNUMBERINGFORMAT" val="WNFormat1"/>
  <p:tag name="OTLWEEKNUMBERINGISVISIBLE" val="False"/>
  <p:tag name="OTLSTARTDATE" val="2018-03-01T00:00:00.0000000Z"/>
  <p:tag name="OTLENDDATE" val="2020-02-01T23:59:00.0000000Z"/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/yyyy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mons"/>
  <p:tag name="OTLSPACING" val="5"/>
  <p:tag name="OTLSHAPETHICKNESSTYPE" val="Regular"/>
  <p:tag name="OTLWEEKNUMBERINGFORMAT" val="WNFormat1"/>
  <p:tag name="OTLWEEKNUMBERINGISVISIBLE" val="False"/>
  <p:tag name="OTLSTARTDATE" val="2018-03-01T00:00:00.0000000Z"/>
  <p:tag name="OTLENDDATE" val="2020-02-01T23:59:00.0000000Z"/>
  <p:tag name="OTLMARKERSHAPE" val="OTL"/>
</p:tagLst>
</file>

<file path=ppt/theme/theme1.xml><?xml version="1.0" encoding="utf-8"?>
<a:theme xmlns:a="http://schemas.openxmlformats.org/drawingml/2006/main" name="Office 테마">
  <a:themeElements>
    <a:clrScheme name="사용자 지정 11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4ABEB"/>
      </a:accent1>
      <a:accent2>
        <a:srgbClr val="2A58AD"/>
      </a:accent2>
      <a:accent3>
        <a:srgbClr val="17BDA9"/>
      </a:accent3>
      <a:accent4>
        <a:srgbClr val="68A1F6"/>
      </a:accent4>
      <a:accent5>
        <a:srgbClr val="5A5ABA"/>
      </a:accent5>
      <a:accent6>
        <a:srgbClr val="77E4DF"/>
      </a:accent6>
      <a:hlink>
        <a:srgbClr val="0000FF"/>
      </a:hlink>
      <a:folHlink>
        <a:srgbClr val="800080"/>
      </a:folHlink>
    </a:clrScheme>
    <a:fontScheme name="사용자 지정 1">
      <a:majorFont>
        <a:latin typeface="Noto Sans"/>
        <a:ea typeface="Calibri Light"/>
        <a:cs typeface=""/>
      </a:majorFont>
      <a:minorFont>
        <a:latin typeface="Calibri Light"/>
        <a:ea typeface="Calibr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13818</TotalTime>
  <Words>1848</Words>
  <Application>Microsoft Office PowerPoint</Application>
  <PresentationFormat>와이드스크린</PresentationFormat>
  <Paragraphs>473</Paragraphs>
  <Slides>35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Calibri Light</vt:lpstr>
      <vt:lpstr>Noto Sans</vt:lpstr>
      <vt:lpstr>나눔고딕 Light</vt:lpstr>
      <vt:lpstr>Arial</vt:lpstr>
      <vt:lpstr>맑은 고딕</vt:lpstr>
      <vt:lpstr>경기천년제목 Light</vt:lpstr>
      <vt:lpstr>Calibri</vt:lpstr>
      <vt:lpstr>Gowun Dodum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예스폼 디자인팀</Manager>
  <Company>(주)예스폼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IA.HAN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82104</cp:lastModifiedBy>
  <cp:revision>218</cp:revision>
  <dcterms:created xsi:type="dcterms:W3CDTF">2021-01-05T04:36:23Z</dcterms:created>
  <dcterms:modified xsi:type="dcterms:W3CDTF">2022-04-01T09:22:15Z</dcterms:modified>
  <cp:category>http://powerpoint.yesform.com/</cp:category>
</cp:coreProperties>
</file>